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36576000" cy="29260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B2E82"/>
    <a:srgbClr val="6827D3"/>
    <a:srgbClr val="40296C"/>
    <a:srgbClr val="330070"/>
    <a:srgbClr val="E8D4A2"/>
    <a:srgbClr val="4B2D83"/>
    <a:srgbClr val="A38ED3"/>
    <a:srgbClr val="FAC1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4A7F78-282B-024E-8A2C-989854728146}" v="221" dt="2019-12-03T03:50:08.7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87"/>
    <p:restoredTop sz="94633"/>
  </p:normalViewPr>
  <p:slideViewPr>
    <p:cSldViewPr snapToGrid="0" snapToObjects="1">
      <p:cViewPr varScale="1">
        <p:scale>
          <a:sx n="26" d="100"/>
          <a:sy n="26" d="100"/>
        </p:scale>
        <p:origin x="2120" y="32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jpg>
</file>

<file path=ppt/media/image10.png>
</file>

<file path=ppt/media/image11.jpeg>
</file>

<file path=ppt/media/image12.jpeg>
</file>

<file path=ppt/media/image13.jpe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788749"/>
            <a:ext cx="31089600" cy="10187093"/>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5368695"/>
            <a:ext cx="27432000" cy="7064585"/>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33597A-797E-4B4D-9DDB-6FA1405282B6}" type="datetimeFigureOut">
              <a:rPr lang="en-US" smtClean="0"/>
              <a:t>12/2/19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2738356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33597A-797E-4B4D-9DDB-6FA1405282B6}" type="datetimeFigureOut">
              <a:rPr lang="en-US" smtClean="0"/>
              <a:t>12/2/19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3924802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557867"/>
            <a:ext cx="7886700" cy="2479717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557867"/>
            <a:ext cx="23202900" cy="247971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33597A-797E-4B4D-9DDB-6FA1405282B6}" type="datetimeFigureOut">
              <a:rPr lang="en-US" smtClean="0"/>
              <a:t>12/2/19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1773271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33597A-797E-4B4D-9DDB-6FA1405282B6}" type="datetimeFigureOut">
              <a:rPr lang="en-US" smtClean="0"/>
              <a:t>12/2/19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2359025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7294888"/>
            <a:ext cx="31546800" cy="1217167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9581715"/>
            <a:ext cx="31546800" cy="640079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33597A-797E-4B4D-9DDB-6FA1405282B6}" type="datetimeFigureOut">
              <a:rPr lang="en-US" smtClean="0"/>
              <a:t>12/2/19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37411827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789333"/>
            <a:ext cx="15544800" cy="185657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789333"/>
            <a:ext cx="15544800" cy="185657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33597A-797E-4B4D-9DDB-6FA1405282B6}" type="datetimeFigureOut">
              <a:rPr lang="en-US" smtClean="0"/>
              <a:t>12/2/19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4272630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557873"/>
            <a:ext cx="31546800" cy="5655735"/>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7172962"/>
            <a:ext cx="15473360" cy="351535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519368" y="10688320"/>
            <a:ext cx="15473360" cy="157209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7172962"/>
            <a:ext cx="15549564" cy="351535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8516602" y="10688320"/>
            <a:ext cx="15549564" cy="157209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33597A-797E-4B4D-9DDB-6FA1405282B6}" type="datetimeFigureOut">
              <a:rPr lang="en-US" smtClean="0"/>
              <a:t>12/2/19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630128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33597A-797E-4B4D-9DDB-6FA1405282B6}" type="datetimeFigureOut">
              <a:rPr lang="en-US" smtClean="0"/>
              <a:t>12/2/19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1935100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33597A-797E-4B4D-9DDB-6FA1405282B6}" type="datetimeFigureOut">
              <a:rPr lang="en-US" smtClean="0"/>
              <a:t>12/2/19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1419625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950720"/>
            <a:ext cx="11796712" cy="682752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4213020"/>
            <a:ext cx="18516600" cy="20794133"/>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778240"/>
            <a:ext cx="11796712" cy="16262775"/>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5933597A-797E-4B4D-9DDB-6FA1405282B6}" type="datetimeFigureOut">
              <a:rPr lang="en-US" smtClean="0"/>
              <a:t>12/2/19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18799432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950720"/>
            <a:ext cx="11796712" cy="682752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4213020"/>
            <a:ext cx="18516600" cy="20794133"/>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778240"/>
            <a:ext cx="11796712" cy="16262775"/>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5933597A-797E-4B4D-9DDB-6FA1405282B6}" type="datetimeFigureOut">
              <a:rPr lang="en-US" smtClean="0"/>
              <a:t>12/2/19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20BF62-4A2C-6140-A3C0-D308780F33B2}" type="slidenum">
              <a:rPr lang="en-US" smtClean="0"/>
              <a:t>‹#›</a:t>
            </a:fld>
            <a:endParaRPr lang="en-US"/>
          </a:p>
        </p:txBody>
      </p:sp>
    </p:spTree>
    <p:extLst>
      <p:ext uri="{BB962C8B-B14F-4D97-AF65-F5344CB8AC3E}">
        <p14:creationId xmlns:p14="http://schemas.microsoft.com/office/powerpoint/2010/main" val="2545240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557873"/>
            <a:ext cx="31546800" cy="56557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789333"/>
            <a:ext cx="31546800" cy="185657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7120433"/>
            <a:ext cx="8229600" cy="1557867"/>
          </a:xfrm>
          <a:prstGeom prst="rect">
            <a:avLst/>
          </a:prstGeom>
        </p:spPr>
        <p:txBody>
          <a:bodyPr vert="horz" lIns="91440" tIns="45720" rIns="91440" bIns="45720" rtlCol="0" anchor="ctr"/>
          <a:lstStyle>
            <a:lvl1pPr algn="l">
              <a:defRPr sz="4800">
                <a:solidFill>
                  <a:schemeClr val="tx1">
                    <a:tint val="75000"/>
                  </a:schemeClr>
                </a:solidFill>
              </a:defRPr>
            </a:lvl1pPr>
          </a:lstStyle>
          <a:p>
            <a:fld id="{5933597A-797E-4B4D-9DDB-6FA1405282B6}" type="datetimeFigureOut">
              <a:rPr lang="en-US" smtClean="0"/>
              <a:t>12/2/19</a:t>
            </a:fld>
            <a:endParaRPr lang="en-US"/>
          </a:p>
        </p:txBody>
      </p:sp>
      <p:sp>
        <p:nvSpPr>
          <p:cNvPr id="5" name="Footer Placeholder 4"/>
          <p:cNvSpPr>
            <a:spLocks noGrp="1"/>
          </p:cNvSpPr>
          <p:nvPr>
            <p:ph type="ftr" sz="quarter" idx="3"/>
          </p:nvPr>
        </p:nvSpPr>
        <p:spPr>
          <a:xfrm>
            <a:off x="12115800" y="27120433"/>
            <a:ext cx="12344400" cy="1557867"/>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27120433"/>
            <a:ext cx="8229600" cy="1557867"/>
          </a:xfrm>
          <a:prstGeom prst="rect">
            <a:avLst/>
          </a:prstGeom>
        </p:spPr>
        <p:txBody>
          <a:bodyPr vert="horz" lIns="91440" tIns="45720" rIns="91440" bIns="45720" rtlCol="0" anchor="ctr"/>
          <a:lstStyle>
            <a:lvl1pPr algn="r">
              <a:defRPr sz="4800">
                <a:solidFill>
                  <a:schemeClr val="tx1">
                    <a:tint val="75000"/>
                  </a:schemeClr>
                </a:solidFill>
              </a:defRPr>
            </a:lvl1pPr>
          </a:lstStyle>
          <a:p>
            <a:fld id="{8620BF62-4A2C-6140-A3C0-D308780F33B2}" type="slidenum">
              <a:rPr lang="en-US" smtClean="0"/>
              <a:t>‹#›</a:t>
            </a:fld>
            <a:endParaRPr lang="en-US"/>
          </a:p>
        </p:txBody>
      </p:sp>
    </p:spTree>
    <p:extLst>
      <p:ext uri="{BB962C8B-B14F-4D97-AF65-F5344CB8AC3E}">
        <p14:creationId xmlns:p14="http://schemas.microsoft.com/office/powerpoint/2010/main" val="2806709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image" Target="../media/image11.jpeg"/><Relationship Id="rId18" Type="http://schemas.openxmlformats.org/officeDocument/2006/relationships/image" Target="../media/image16.jpeg"/><Relationship Id="rId3" Type="http://schemas.openxmlformats.org/officeDocument/2006/relationships/image" Target="../media/image2.png"/><Relationship Id="rId21" Type="http://schemas.openxmlformats.org/officeDocument/2006/relationships/image" Target="../media/image19.png"/><Relationship Id="rId7" Type="http://schemas.openxmlformats.org/officeDocument/2006/relationships/image" Target="../media/image6.png"/><Relationship Id="rId12" Type="http://schemas.openxmlformats.org/officeDocument/2006/relationships/image" Target="../media/image10.jpg"/><Relationship Id="rId17" Type="http://schemas.openxmlformats.org/officeDocument/2006/relationships/image" Target="../media/image15.png"/><Relationship Id="rId25" Type="http://schemas.openxmlformats.org/officeDocument/2006/relationships/image" Target="../media/image23.png"/><Relationship Id="rId2" Type="http://schemas.openxmlformats.org/officeDocument/2006/relationships/image" Target="../media/image1.png"/><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24" Type="http://schemas.openxmlformats.org/officeDocument/2006/relationships/image" Target="../media/image22.png"/><Relationship Id="rId5" Type="http://schemas.openxmlformats.org/officeDocument/2006/relationships/image" Target="../media/image4.png"/><Relationship Id="rId15" Type="http://schemas.openxmlformats.org/officeDocument/2006/relationships/image" Target="../media/image13.jpeg"/><Relationship Id="rId23" Type="http://schemas.openxmlformats.org/officeDocument/2006/relationships/image" Target="../media/image21.png"/><Relationship Id="rId10" Type="http://schemas.openxmlformats.org/officeDocument/2006/relationships/image" Target="../media/image9.jpg"/><Relationship Id="rId19" Type="http://schemas.openxmlformats.org/officeDocument/2006/relationships/image" Target="../media/image17.png"/><Relationship Id="rId4" Type="http://schemas.openxmlformats.org/officeDocument/2006/relationships/image" Target="../media/image3.png"/><Relationship Id="rId9" Type="http://schemas.openxmlformats.org/officeDocument/2006/relationships/image" Target="../media/image8.jpeg"/><Relationship Id="rId14" Type="http://schemas.openxmlformats.org/officeDocument/2006/relationships/image" Target="../media/image12.jpe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descr="Purple Header Bar"/>
          <p:cNvSpPr/>
          <p:nvPr/>
        </p:nvSpPr>
        <p:spPr>
          <a:xfrm>
            <a:off x="0" y="0"/>
            <a:ext cx="36576000" cy="5486400"/>
          </a:xfrm>
          <a:prstGeom prst="rect">
            <a:avLst/>
          </a:prstGeom>
          <a:solidFill>
            <a:srgbClr val="4B2D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912"/>
          </a:p>
        </p:txBody>
      </p:sp>
      <p:sp>
        <p:nvSpPr>
          <p:cNvPr id="2" name="Title 1"/>
          <p:cNvSpPr>
            <a:spLocks noGrp="1"/>
          </p:cNvSpPr>
          <p:nvPr>
            <p:ph type="ctrTitle"/>
          </p:nvPr>
        </p:nvSpPr>
        <p:spPr>
          <a:xfrm>
            <a:off x="1270000" y="1140828"/>
            <a:ext cx="31089600" cy="1896536"/>
          </a:xfrm>
        </p:spPr>
        <p:txBody>
          <a:bodyPr anchor="b">
            <a:noAutofit/>
          </a:bodyPr>
          <a:lstStyle/>
          <a:p>
            <a:pPr algn="l"/>
            <a:r>
              <a:rPr lang="en-US" sz="13900" b="1" dirty="0">
                <a:solidFill>
                  <a:srgbClr val="FFFFFF"/>
                </a:solidFill>
                <a:latin typeface="Encode Sans Normal Black" charset="0"/>
              </a:rPr>
              <a:t>Neural Style Transfer </a:t>
            </a:r>
          </a:p>
        </p:txBody>
      </p:sp>
      <p:sp>
        <p:nvSpPr>
          <p:cNvPr id="10" name="TextBox 9"/>
          <p:cNvSpPr txBox="1"/>
          <p:nvPr/>
        </p:nvSpPr>
        <p:spPr>
          <a:xfrm>
            <a:off x="1298225" y="4248099"/>
            <a:ext cx="23247048" cy="769441"/>
          </a:xfrm>
          <a:prstGeom prst="rect">
            <a:avLst/>
          </a:prstGeom>
          <a:noFill/>
        </p:spPr>
        <p:txBody>
          <a:bodyPr wrap="square" rtlCol="0">
            <a:spAutoFit/>
          </a:bodyPr>
          <a:lstStyle/>
          <a:p>
            <a:r>
              <a:rPr lang="en-US" sz="4400" dirty="0" err="1">
                <a:solidFill>
                  <a:srgbClr val="FFFFFF"/>
                </a:solidFill>
                <a:latin typeface="Open Sans" charset="0"/>
                <a:ea typeface="Open Sans" charset="0"/>
                <a:cs typeface="Open Sans" charset="0"/>
              </a:rPr>
              <a:t>J</a:t>
            </a:r>
            <a:r>
              <a:rPr lang="en-US" altLang="zh-CN" sz="4400" dirty="0" err="1">
                <a:solidFill>
                  <a:srgbClr val="FFFFFF"/>
                </a:solidFill>
                <a:latin typeface="Open Sans" charset="0"/>
                <a:ea typeface="Open Sans" charset="0"/>
                <a:cs typeface="Open Sans" charset="0"/>
              </a:rPr>
              <a:t>unhao</a:t>
            </a:r>
            <a:r>
              <a:rPr lang="en-US" altLang="zh-CN" sz="4400" dirty="0">
                <a:solidFill>
                  <a:srgbClr val="FFFFFF"/>
                </a:solidFill>
                <a:latin typeface="Open Sans" charset="0"/>
                <a:ea typeface="Open Sans" charset="0"/>
                <a:cs typeface="Open Sans" charset="0"/>
              </a:rPr>
              <a:t> Zeng, </a:t>
            </a:r>
            <a:r>
              <a:rPr lang="en-US" altLang="zh-CN" sz="4400" dirty="0" err="1">
                <a:solidFill>
                  <a:srgbClr val="FFFFFF"/>
                </a:solidFill>
                <a:latin typeface="Open Sans" charset="0"/>
                <a:ea typeface="Open Sans" charset="0"/>
                <a:cs typeface="Open Sans" charset="0"/>
              </a:rPr>
              <a:t>Jingqiang</a:t>
            </a:r>
            <a:r>
              <a:rPr lang="en-US" altLang="zh-CN" sz="4400" dirty="0">
                <a:solidFill>
                  <a:srgbClr val="FFFFFF"/>
                </a:solidFill>
                <a:latin typeface="Open Sans" charset="0"/>
                <a:ea typeface="Open Sans" charset="0"/>
                <a:cs typeface="Open Sans" charset="0"/>
              </a:rPr>
              <a:t> Wang, </a:t>
            </a:r>
            <a:r>
              <a:rPr lang="en-US" altLang="zh-CN" sz="4400" dirty="0" err="1">
                <a:solidFill>
                  <a:srgbClr val="FFFFFF"/>
                </a:solidFill>
                <a:latin typeface="Open Sans" charset="0"/>
                <a:ea typeface="Open Sans" charset="0"/>
                <a:cs typeface="Open Sans" charset="0"/>
              </a:rPr>
              <a:t>Jinlin</a:t>
            </a:r>
            <a:r>
              <a:rPr lang="en-US" altLang="zh-CN" sz="4400" dirty="0">
                <a:solidFill>
                  <a:srgbClr val="FFFFFF"/>
                </a:solidFill>
                <a:latin typeface="Open Sans" charset="0"/>
                <a:ea typeface="Open Sans" charset="0"/>
                <a:cs typeface="Open Sans" charset="0"/>
              </a:rPr>
              <a:t> Xiang</a:t>
            </a:r>
            <a:endParaRPr lang="en-US" sz="4400" dirty="0">
              <a:solidFill>
                <a:srgbClr val="FFFFFF"/>
              </a:solidFill>
              <a:latin typeface="Open Sans" charset="0"/>
              <a:ea typeface="Open Sans" charset="0"/>
              <a:cs typeface="Open Sans" charset="0"/>
            </a:endParaRPr>
          </a:p>
        </p:txBody>
      </p:sp>
      <p:sp>
        <p:nvSpPr>
          <p:cNvPr id="11" name="TextBox 10"/>
          <p:cNvSpPr txBox="1"/>
          <p:nvPr/>
        </p:nvSpPr>
        <p:spPr>
          <a:xfrm>
            <a:off x="1097280" y="7772400"/>
            <a:ext cx="7680960" cy="4832092"/>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solidFill>
                  <a:srgbClr val="000000"/>
                </a:solidFill>
                <a:latin typeface="Open Sans" charset="0"/>
              </a:rPr>
              <a:t>Human artists usually master special painting skills to create a picture with a unique style, like oil painting, abstract painting and impressionist painting.</a:t>
            </a:r>
          </a:p>
          <a:p>
            <a:pPr marL="457200" indent="-457200" algn="just">
              <a:buFont typeface="Arial" panose="020B0604020202020204" pitchFamily="34" charset="0"/>
              <a:buChar char="•"/>
            </a:pPr>
            <a:r>
              <a:rPr lang="en-US" sz="2800" dirty="0">
                <a:solidFill>
                  <a:srgbClr val="000000"/>
                </a:solidFill>
                <a:latin typeface="Open Sans" charset="0"/>
              </a:rPr>
              <a:t>Our work is to transfer the style of one picture (content picture) according to a new given picture(style picture)</a:t>
            </a:r>
          </a:p>
          <a:p>
            <a:pPr marL="457200" indent="-457200" algn="just">
              <a:buFont typeface="Arial" panose="020B0604020202020204" pitchFamily="34" charset="0"/>
              <a:buChar char="•"/>
            </a:pPr>
            <a:r>
              <a:rPr lang="en-US" sz="2800" dirty="0">
                <a:solidFill>
                  <a:srgbClr val="000000"/>
                </a:solidFill>
                <a:latin typeface="Open Sans" charset="0"/>
              </a:rPr>
              <a:t>Appling convolution neural networks to transfer an image into feature map and generate new transferred image  by optimizing the lose of style and content with gradient descent.</a:t>
            </a:r>
            <a:endParaRPr lang="en-US" sz="2800" dirty="0">
              <a:latin typeface="Uni Sans Book" charset="0"/>
            </a:endParaRPr>
          </a:p>
        </p:txBody>
      </p:sp>
      <mc:AlternateContent xmlns:mc="http://schemas.openxmlformats.org/markup-compatibility/2006" xmlns:a14="http://schemas.microsoft.com/office/drawing/2010/main">
        <mc:Choice Requires="a14">
          <p:sp>
            <p:nvSpPr>
              <p:cNvPr id="13" name="TextBox 12"/>
              <p:cNvSpPr txBox="1"/>
              <p:nvPr/>
            </p:nvSpPr>
            <p:spPr>
              <a:xfrm>
                <a:off x="1097280" y="14173200"/>
                <a:ext cx="7680960" cy="12801600"/>
              </a:xfrm>
              <a:prstGeom prst="rect">
                <a:avLst/>
              </a:prstGeom>
              <a:noFill/>
            </p:spPr>
            <p:txBody>
              <a:bodyPr wrap="square" rtlCol="0" anchor="t">
                <a:spAutoFit/>
              </a:bodyPr>
              <a:lstStyle/>
              <a:p>
                <a:pPr algn="just">
                  <a:spcAft>
                    <a:spcPts val="1333"/>
                  </a:spcAft>
                </a:pPr>
                <a:r>
                  <a:rPr lang="en-US" sz="4000" b="1" dirty="0">
                    <a:solidFill>
                      <a:srgbClr val="000000"/>
                    </a:solidFill>
                    <a:latin typeface="Open Sans" charset="0"/>
                  </a:rPr>
                  <a:t>Data Used</a:t>
                </a:r>
              </a:p>
              <a:p>
                <a:pPr marL="457200" indent="-457200" algn="just">
                  <a:spcAft>
                    <a:spcPts val="1333"/>
                  </a:spcAft>
                  <a:buFont typeface="Arial" panose="020B0604020202020204" pitchFamily="34" charset="0"/>
                  <a:buChar char="•"/>
                </a:pPr>
                <a:r>
                  <a:rPr lang="en-US" sz="2800" dirty="0">
                    <a:solidFill>
                      <a:srgbClr val="000000"/>
                    </a:solidFill>
                    <a:latin typeface="Open Sans" charset="0"/>
                  </a:rPr>
                  <a:t>Two images. Content image and style image which can transfer the content image into the style image’s style. </a:t>
                </a:r>
                <a:endParaRPr lang="en-US" sz="2800" b="1" dirty="0">
                  <a:solidFill>
                    <a:srgbClr val="000000"/>
                  </a:solidFill>
                  <a:latin typeface="Open Sans" charset="0"/>
                </a:endParaRPr>
              </a:p>
              <a:p>
                <a:pPr algn="just"/>
                <a:r>
                  <a:rPr lang="en-US" sz="4000" b="1" dirty="0">
                    <a:solidFill>
                      <a:srgbClr val="000000"/>
                    </a:solidFill>
                    <a:latin typeface="Open Sans" charset="0"/>
                  </a:rPr>
                  <a:t>Method Map</a:t>
                </a:r>
              </a:p>
              <a:p>
                <a:pPr marL="457200" indent="-457200" algn="just">
                  <a:buFont typeface="Arial" panose="020B0604020202020204" pitchFamily="34" charset="0"/>
                  <a:buChar char="•"/>
                </a:pPr>
                <a:r>
                  <a:rPr lang="en-US" sz="2800" b="1" dirty="0">
                    <a:solidFill>
                      <a:srgbClr val="000000"/>
                    </a:solidFill>
                    <a:latin typeface="Open Sans" charset="0"/>
                  </a:rPr>
                  <a:t>General idea: </a:t>
                </a:r>
                <a:r>
                  <a:rPr lang="en-US" sz="2800" dirty="0">
                    <a:solidFill>
                      <a:srgbClr val="000000"/>
                    </a:solidFill>
                    <a:latin typeface="Open Sans" charset="0"/>
                  </a:rPr>
                  <a:t>Take two images and produce a new image that reflects the content of one but in the artistic "style" of the other. </a:t>
                </a:r>
              </a:p>
              <a:p>
                <a:pPr marL="457200" indent="-457200" algn="just">
                  <a:buFont typeface="Arial" panose="020B0604020202020204" pitchFamily="34" charset="0"/>
                  <a:buChar char="•"/>
                </a:pPr>
                <a:r>
                  <a:rPr lang="en-US" sz="2800" b="1" dirty="0">
                    <a:solidFill>
                      <a:srgbClr val="000000"/>
                    </a:solidFill>
                    <a:latin typeface="Open Sans" charset="0"/>
                  </a:rPr>
                  <a:t>Loss function: </a:t>
                </a:r>
                <a:r>
                  <a:rPr lang="en-US" sz="2800" dirty="0">
                    <a:solidFill>
                      <a:srgbClr val="000000"/>
                    </a:solidFill>
                    <a:latin typeface="Open Sans" charset="0"/>
                  </a:rPr>
                  <a:t>The loss function is the sum of two part:</a:t>
                </a:r>
              </a:p>
              <a:p>
                <a:pPr/>
                <a14:m>
                  <m:oMathPara xmlns:m="http://schemas.openxmlformats.org/officeDocument/2006/math">
                    <m:oMathParaPr>
                      <m:jc m:val="centerGroup"/>
                    </m:oMathParaPr>
                    <m:oMath xmlns:m="http://schemas.openxmlformats.org/officeDocument/2006/math">
                      <m:r>
                        <a:rPr lang="en-US" sz="2400">
                          <a:solidFill>
                            <a:srgbClr val="000000"/>
                          </a:solidFill>
                          <a:latin typeface="Cambria Math" panose="02040503050406030204" pitchFamily="18" charset="0"/>
                        </a:rPr>
                        <m:t>𝐿𝑜𝑠𝑠</m:t>
                      </m:r>
                      <m:r>
                        <a:rPr lang="en-US" sz="2400">
                          <a:solidFill>
                            <a:srgbClr val="000000"/>
                          </a:solidFill>
                          <a:latin typeface="Cambria Math" panose="02040503050406030204" pitchFamily="18" charset="0"/>
                        </a:rPr>
                        <m:t>=</m:t>
                      </m:r>
                      <m:sSub>
                        <m:sSubPr>
                          <m:ctrlPr>
                            <a:rPr lang="en-US" sz="2400" i="1">
                              <a:solidFill>
                                <a:srgbClr val="000000"/>
                              </a:solidFill>
                              <a:latin typeface="Cambria Math" panose="02040503050406030204" pitchFamily="18" charset="0"/>
                            </a:rPr>
                          </m:ctrlPr>
                        </m:sSubPr>
                        <m:e>
                          <m:r>
                            <a:rPr lang="en-US" sz="2400">
                              <a:solidFill>
                                <a:srgbClr val="000000"/>
                              </a:solidFill>
                              <a:latin typeface="Cambria Math" panose="02040503050406030204" pitchFamily="18" charset="0"/>
                            </a:rPr>
                            <m:t>𝐿</m:t>
                          </m:r>
                        </m:e>
                        <m:sub>
                          <m:r>
                            <a:rPr lang="en-US" sz="2400">
                              <a:solidFill>
                                <a:srgbClr val="000000"/>
                              </a:solidFill>
                              <a:latin typeface="Cambria Math" panose="02040503050406030204" pitchFamily="18" charset="0"/>
                            </a:rPr>
                            <m:t>𝑐𝑜𝑛𝑡𝑒𝑛𝑡</m:t>
                          </m:r>
                          <m:r>
                            <a:rPr lang="en-US" sz="2400">
                              <a:solidFill>
                                <a:srgbClr val="000000"/>
                              </a:solidFill>
                              <a:latin typeface="Cambria Math" panose="02040503050406030204" pitchFamily="18" charset="0"/>
                            </a:rPr>
                            <m:t> </m:t>
                          </m:r>
                          <m:r>
                            <a:rPr lang="en-US" sz="2400">
                              <a:solidFill>
                                <a:srgbClr val="000000"/>
                              </a:solidFill>
                              <a:latin typeface="Cambria Math" panose="02040503050406030204" pitchFamily="18" charset="0"/>
                            </a:rPr>
                            <m:t>𝑙𝑜𝑠𝑠</m:t>
                          </m:r>
                        </m:sub>
                      </m:sSub>
                      <m:r>
                        <a:rPr lang="en-US" sz="2400">
                          <a:solidFill>
                            <a:srgbClr val="000000"/>
                          </a:solidFill>
                          <a:latin typeface="Cambria Math" panose="02040503050406030204" pitchFamily="18" charset="0"/>
                        </a:rPr>
                        <m:t>+</m:t>
                      </m:r>
                      <m:sSub>
                        <m:sSubPr>
                          <m:ctrlPr>
                            <a:rPr lang="en-US" sz="2400" i="1">
                              <a:solidFill>
                                <a:srgbClr val="000000"/>
                              </a:solidFill>
                              <a:latin typeface="Cambria Math" panose="02040503050406030204" pitchFamily="18" charset="0"/>
                            </a:rPr>
                          </m:ctrlPr>
                        </m:sSubPr>
                        <m:e>
                          <m:r>
                            <a:rPr lang="en-US" sz="2400">
                              <a:solidFill>
                                <a:srgbClr val="000000"/>
                              </a:solidFill>
                              <a:latin typeface="Cambria Math" panose="02040503050406030204" pitchFamily="18" charset="0"/>
                            </a:rPr>
                            <m:t>𝐿</m:t>
                          </m:r>
                        </m:e>
                        <m:sub>
                          <m:r>
                            <a:rPr lang="en-US" sz="2400">
                              <a:solidFill>
                                <a:srgbClr val="000000"/>
                              </a:solidFill>
                              <a:latin typeface="Cambria Math" panose="02040503050406030204" pitchFamily="18" charset="0"/>
                            </a:rPr>
                            <m:t>𝑠𝑡𝑦𝑙𝑒</m:t>
                          </m:r>
                          <m:r>
                            <a:rPr lang="en-US" sz="2400">
                              <a:solidFill>
                                <a:srgbClr val="000000"/>
                              </a:solidFill>
                              <a:latin typeface="Cambria Math" panose="02040503050406030204" pitchFamily="18" charset="0"/>
                            </a:rPr>
                            <m:t> </m:t>
                          </m:r>
                          <m:r>
                            <a:rPr lang="en-US" sz="2400">
                              <a:solidFill>
                                <a:srgbClr val="000000"/>
                              </a:solidFill>
                              <a:latin typeface="Cambria Math" panose="02040503050406030204" pitchFamily="18" charset="0"/>
                            </a:rPr>
                            <m:t>𝑙𝑜𝑠𝑠</m:t>
                          </m:r>
                        </m:sub>
                      </m:sSub>
                    </m:oMath>
                  </m:oMathPara>
                </a14:m>
                <a:endParaRPr lang="en-US" sz="2400" dirty="0">
                  <a:solidFill>
                    <a:srgbClr val="000000"/>
                  </a:solidFill>
                  <a:latin typeface="Open Sans" charset="0"/>
                </a:endParaRPr>
              </a:p>
              <a:p>
                <a:pPr lvl="1" algn="just"/>
                <a:r>
                  <a:rPr lang="en-US" sz="2800" b="1" dirty="0">
                    <a:solidFill>
                      <a:srgbClr val="000000"/>
                    </a:solidFill>
                    <a:latin typeface="Open Sans" charset="0"/>
                  </a:rPr>
                  <a:t>Content loss: </a:t>
                </a:r>
                <a:r>
                  <a:rPr lang="en-US" sz="2800" dirty="0">
                    <a:solidFill>
                      <a:srgbClr val="000000"/>
                    </a:solidFill>
                    <a:latin typeface="Open Sans" charset="0"/>
                  </a:rPr>
                  <a:t>Let </a:t>
                </a:r>
                <a14:m>
                  <m:oMath xmlns:m="http://schemas.openxmlformats.org/officeDocument/2006/math">
                    <m:sSup>
                      <m:sSupPr>
                        <m:ctrlPr>
                          <a:rPr lang="en-US" sz="2800" i="1">
                            <a:solidFill>
                              <a:srgbClr val="000000"/>
                            </a:solidFill>
                            <a:latin typeface="Cambria Math" panose="02040503050406030204" pitchFamily="18" charset="0"/>
                          </a:rPr>
                        </m:ctrlPr>
                      </m:sSupPr>
                      <m:e>
                        <m:r>
                          <a:rPr lang="en-US" sz="2800">
                            <a:solidFill>
                              <a:srgbClr val="000000"/>
                            </a:solidFill>
                            <a:latin typeface="Cambria Math" panose="02040503050406030204" pitchFamily="18" charset="0"/>
                          </a:rPr>
                          <m:t>𝐹</m:t>
                        </m:r>
                      </m:e>
                      <m:sup>
                        <m:r>
                          <a:rPr lang="en-US" sz="2800">
                            <a:solidFill>
                              <a:srgbClr val="000000"/>
                            </a:solidFill>
                            <a:latin typeface="Cambria Math" panose="02040503050406030204" pitchFamily="18" charset="0"/>
                          </a:rPr>
                          <m:t>𝑙</m:t>
                        </m:r>
                      </m:sup>
                    </m:sSup>
                    <m:r>
                      <a:rPr lang="en-US" sz="2800">
                        <a:solidFill>
                          <a:srgbClr val="000000"/>
                        </a:solidFill>
                        <a:latin typeface="Cambria Math" panose="02040503050406030204" pitchFamily="18" charset="0"/>
                      </a:rPr>
                      <m:t>∈</m:t>
                    </m:r>
                    <m:sSup>
                      <m:sSupPr>
                        <m:ctrlPr>
                          <a:rPr lang="en-US" sz="2800" i="1">
                            <a:solidFill>
                              <a:srgbClr val="000000"/>
                            </a:solidFill>
                            <a:latin typeface="Cambria Math" panose="02040503050406030204" pitchFamily="18" charset="0"/>
                          </a:rPr>
                        </m:ctrlPr>
                      </m:sSupPr>
                      <m:e>
                        <m:r>
                          <a:rPr lang="en-US" sz="2800">
                            <a:solidFill>
                              <a:srgbClr val="000000"/>
                            </a:solidFill>
                            <a:latin typeface="Cambria Math" panose="02040503050406030204" pitchFamily="18" charset="0"/>
                          </a:rPr>
                          <m:t>𝑅</m:t>
                        </m:r>
                      </m:e>
                      <m:sup>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𝑀</m:t>
                            </m:r>
                          </m:e>
                          <m:sub>
                            <m:r>
                              <a:rPr lang="en-US" sz="2800">
                                <a:solidFill>
                                  <a:srgbClr val="000000"/>
                                </a:solidFill>
                                <a:latin typeface="Cambria Math" panose="02040503050406030204" pitchFamily="18" charset="0"/>
                              </a:rPr>
                              <m:t>𝑙</m:t>
                            </m:r>
                          </m:sub>
                        </m:sSub>
                        <m:r>
                          <a:rPr lang="en-US" sz="2800">
                            <a:solidFill>
                              <a:srgbClr val="000000"/>
                            </a:solidFill>
                            <a:latin typeface="Cambria Math" panose="02040503050406030204" pitchFamily="18" charset="0"/>
                          </a:rPr>
                          <m:t>×</m:t>
                        </m:r>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𝐶</m:t>
                            </m:r>
                          </m:e>
                          <m:sub>
                            <m:r>
                              <a:rPr lang="en-US" sz="2800">
                                <a:solidFill>
                                  <a:srgbClr val="000000"/>
                                </a:solidFill>
                                <a:latin typeface="Cambria Math" panose="02040503050406030204" pitchFamily="18" charset="0"/>
                              </a:rPr>
                              <m:t>𝑙</m:t>
                            </m:r>
                          </m:sub>
                        </m:sSub>
                      </m:sup>
                    </m:sSup>
                  </m:oMath>
                </a14:m>
                <a:r>
                  <a:rPr lang="en-US" sz="2800" dirty="0">
                    <a:solidFill>
                      <a:srgbClr val="000000"/>
                    </a:solidFill>
                    <a:latin typeface="Open Sans" charset="0"/>
                  </a:rPr>
                  <a:t> be the feature map of the current output image and </a:t>
                </a:r>
                <a14:m>
                  <m:oMath xmlns:m="http://schemas.openxmlformats.org/officeDocument/2006/math">
                    <m:sSup>
                      <m:sSupPr>
                        <m:ctrlPr>
                          <a:rPr lang="en-US" sz="2800" i="1">
                            <a:solidFill>
                              <a:srgbClr val="000000"/>
                            </a:solidFill>
                            <a:latin typeface="Cambria Math" panose="02040503050406030204" pitchFamily="18" charset="0"/>
                          </a:rPr>
                        </m:ctrlPr>
                      </m:sSupPr>
                      <m:e>
                        <m:r>
                          <a:rPr lang="en-US" sz="2800">
                            <a:solidFill>
                              <a:srgbClr val="000000"/>
                            </a:solidFill>
                            <a:latin typeface="Cambria Math" panose="02040503050406030204" pitchFamily="18" charset="0"/>
                          </a:rPr>
                          <m:t>𝑃</m:t>
                        </m:r>
                      </m:e>
                      <m:sup>
                        <m:r>
                          <a:rPr lang="en-US" sz="2800">
                            <a:solidFill>
                              <a:srgbClr val="000000"/>
                            </a:solidFill>
                            <a:latin typeface="Cambria Math" panose="02040503050406030204" pitchFamily="18" charset="0"/>
                          </a:rPr>
                          <m:t>𝑙</m:t>
                        </m:r>
                      </m:sup>
                    </m:sSup>
                    <m:r>
                      <a:rPr lang="en-US" sz="2800">
                        <a:solidFill>
                          <a:srgbClr val="000000"/>
                        </a:solidFill>
                        <a:latin typeface="Cambria Math" panose="02040503050406030204" pitchFamily="18" charset="0"/>
                      </a:rPr>
                      <m:t>∈</m:t>
                    </m:r>
                    <m:sSup>
                      <m:sSupPr>
                        <m:ctrlPr>
                          <a:rPr lang="en-US" sz="2800" i="1">
                            <a:solidFill>
                              <a:srgbClr val="000000"/>
                            </a:solidFill>
                            <a:latin typeface="Cambria Math" panose="02040503050406030204" pitchFamily="18" charset="0"/>
                          </a:rPr>
                        </m:ctrlPr>
                      </m:sSupPr>
                      <m:e>
                        <m:r>
                          <a:rPr lang="en-US" sz="2800">
                            <a:solidFill>
                              <a:srgbClr val="000000"/>
                            </a:solidFill>
                            <a:latin typeface="Cambria Math" panose="02040503050406030204" pitchFamily="18" charset="0"/>
                          </a:rPr>
                          <m:t>𝑅</m:t>
                        </m:r>
                      </m:e>
                      <m:sup>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𝑀</m:t>
                            </m:r>
                          </m:e>
                          <m:sub>
                            <m:r>
                              <a:rPr lang="en-US" sz="2800">
                                <a:solidFill>
                                  <a:srgbClr val="000000"/>
                                </a:solidFill>
                                <a:latin typeface="Cambria Math" panose="02040503050406030204" pitchFamily="18" charset="0"/>
                              </a:rPr>
                              <m:t>𝑙</m:t>
                            </m:r>
                          </m:sub>
                        </m:sSub>
                        <m:r>
                          <a:rPr lang="en-US" sz="2800">
                            <a:solidFill>
                              <a:srgbClr val="000000"/>
                            </a:solidFill>
                            <a:latin typeface="Cambria Math" panose="02040503050406030204" pitchFamily="18" charset="0"/>
                          </a:rPr>
                          <m:t>×</m:t>
                        </m:r>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𝐶</m:t>
                            </m:r>
                          </m:e>
                          <m:sub>
                            <m:r>
                              <a:rPr lang="en-US" sz="2800">
                                <a:solidFill>
                                  <a:srgbClr val="000000"/>
                                </a:solidFill>
                                <a:latin typeface="Cambria Math" panose="02040503050406030204" pitchFamily="18" charset="0"/>
                              </a:rPr>
                              <m:t>𝑙</m:t>
                            </m:r>
                          </m:sub>
                        </m:sSub>
                      </m:sup>
                    </m:sSup>
                  </m:oMath>
                </a14:m>
                <a:r>
                  <a:rPr lang="en-US" sz="2800" dirty="0">
                    <a:solidFill>
                      <a:srgbClr val="000000"/>
                    </a:solidFill>
                    <a:latin typeface="Open Sans" charset="0"/>
                  </a:rPr>
                  <a:t> be the content source image</a:t>
                </a:r>
                <a:r>
                  <a:rPr lang="zh-CN" altLang="en-US" sz="2800" dirty="0">
                    <a:solidFill>
                      <a:srgbClr val="000000"/>
                    </a:solidFill>
                    <a:latin typeface="Open Sans" charset="0"/>
                  </a:rPr>
                  <a:t> </a:t>
                </a:r>
                <a:r>
                  <a:rPr lang="en-US" sz="2800" dirty="0">
                    <a:solidFill>
                      <a:srgbClr val="000000"/>
                    </a:solidFill>
                    <a:latin typeface="Open Sans" charset="0"/>
                  </a:rPr>
                  <a:t>(the original image), where </a:t>
                </a:r>
                <a14:m>
                  <m:oMath xmlns:m="http://schemas.openxmlformats.org/officeDocument/2006/math">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𝑀</m:t>
                        </m:r>
                      </m:e>
                      <m:sub>
                        <m:r>
                          <a:rPr lang="en-US" sz="2800">
                            <a:solidFill>
                              <a:srgbClr val="000000"/>
                            </a:solidFill>
                            <a:latin typeface="Cambria Math" panose="02040503050406030204" pitchFamily="18" charset="0"/>
                          </a:rPr>
                          <m:t>𝑙</m:t>
                        </m:r>
                      </m:sub>
                    </m:sSub>
                    <m:r>
                      <a:rPr lang="en-US" sz="2800">
                        <a:solidFill>
                          <a:srgbClr val="000000"/>
                        </a:solidFill>
                        <a:latin typeface="Cambria Math" panose="02040503050406030204" pitchFamily="18" charset="0"/>
                      </a:rPr>
                      <m:t>=</m:t>
                    </m:r>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𝐻</m:t>
                        </m:r>
                      </m:e>
                      <m:sub>
                        <m:r>
                          <a:rPr lang="en-US" sz="2800">
                            <a:solidFill>
                              <a:srgbClr val="000000"/>
                            </a:solidFill>
                            <a:latin typeface="Cambria Math" panose="02040503050406030204" pitchFamily="18" charset="0"/>
                          </a:rPr>
                          <m:t>𝑙</m:t>
                        </m:r>
                      </m:sub>
                    </m:sSub>
                    <m:r>
                      <a:rPr lang="en-US" sz="2800">
                        <a:solidFill>
                          <a:srgbClr val="000000"/>
                        </a:solidFill>
                        <a:latin typeface="Cambria Math" panose="02040503050406030204" pitchFamily="18" charset="0"/>
                      </a:rPr>
                      <m:t>×</m:t>
                    </m:r>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𝑊</m:t>
                        </m:r>
                      </m:e>
                      <m:sub>
                        <m:r>
                          <a:rPr lang="en-US" sz="2800">
                            <a:solidFill>
                              <a:srgbClr val="000000"/>
                            </a:solidFill>
                            <a:latin typeface="Cambria Math" panose="02040503050406030204" pitchFamily="18" charset="0"/>
                          </a:rPr>
                          <m:t>𝑙</m:t>
                        </m:r>
                      </m:sub>
                    </m:sSub>
                  </m:oMath>
                </a14:m>
                <a:r>
                  <a:rPr lang="en-US" sz="2800" dirty="0">
                    <a:solidFill>
                      <a:srgbClr val="000000"/>
                    </a:solidFill>
                    <a:latin typeface="Open Sans" charset="0"/>
                  </a:rPr>
                  <a:t>. The loss will be calculated by L2 norm. Therefore, the loss function is given by </a:t>
                </a:r>
              </a:p>
              <a:p>
                <a:pPr algn="just"/>
                <a14:m>
                  <m:oMathPara xmlns:m="http://schemas.openxmlformats.org/officeDocument/2006/math">
                    <m:oMathParaPr>
                      <m:jc m:val="centerGroup"/>
                    </m:oMathParaPr>
                    <m:oMath xmlns:m="http://schemas.openxmlformats.org/officeDocument/2006/math">
                      <m:sSub>
                        <m:sSubPr>
                          <m:ctrlPr>
                            <a:rPr lang="en-US" sz="2400" i="1">
                              <a:solidFill>
                                <a:srgbClr val="000000"/>
                              </a:solidFill>
                              <a:latin typeface="Cambria Math" panose="02040503050406030204" pitchFamily="18" charset="0"/>
                            </a:rPr>
                          </m:ctrlPr>
                        </m:sSubPr>
                        <m:e>
                          <m:r>
                            <a:rPr lang="en-US" sz="2400">
                              <a:solidFill>
                                <a:srgbClr val="000000"/>
                              </a:solidFill>
                              <a:latin typeface="Cambria Math" panose="02040503050406030204" pitchFamily="18" charset="0"/>
                            </a:rPr>
                            <m:t>𝐿</m:t>
                          </m:r>
                        </m:e>
                        <m:sub>
                          <m:r>
                            <a:rPr lang="en-US" sz="2400">
                              <a:solidFill>
                                <a:srgbClr val="000000"/>
                              </a:solidFill>
                              <a:latin typeface="Cambria Math" panose="02040503050406030204" pitchFamily="18" charset="0"/>
                            </a:rPr>
                            <m:t>𝑐</m:t>
                          </m:r>
                        </m:sub>
                      </m:sSub>
                      <m:r>
                        <a:rPr lang="en-US" sz="2400">
                          <a:solidFill>
                            <a:srgbClr val="000000"/>
                          </a:solidFill>
                          <a:latin typeface="Cambria Math" panose="02040503050406030204" pitchFamily="18" charset="0"/>
                        </a:rPr>
                        <m:t>=</m:t>
                      </m:r>
                      <m:r>
                        <a:rPr lang="en-US" sz="2400">
                          <a:solidFill>
                            <a:srgbClr val="000000"/>
                          </a:solidFill>
                          <a:latin typeface="Cambria Math" panose="02040503050406030204" pitchFamily="18" charset="0"/>
                        </a:rPr>
                        <m:t>𝑤</m:t>
                      </m:r>
                      <m:r>
                        <a:rPr lang="en-US" sz="2400">
                          <a:solidFill>
                            <a:srgbClr val="000000"/>
                          </a:solidFill>
                          <a:latin typeface="Cambria Math" panose="02040503050406030204" pitchFamily="18" charset="0"/>
                        </a:rPr>
                        <m:t>_</m:t>
                      </m:r>
                      <m:r>
                        <a:rPr lang="en-US" sz="2400">
                          <a:solidFill>
                            <a:srgbClr val="000000"/>
                          </a:solidFill>
                          <a:latin typeface="Cambria Math" panose="02040503050406030204" pitchFamily="18" charset="0"/>
                        </a:rPr>
                        <m:t>𝑐</m:t>
                      </m:r>
                      <m:r>
                        <a:rPr lang="en-US" sz="2400">
                          <a:solidFill>
                            <a:srgbClr val="000000"/>
                          </a:solidFill>
                          <a:latin typeface="Cambria Math" panose="02040503050406030204" pitchFamily="18" charset="0"/>
                        </a:rPr>
                        <m:t>×</m:t>
                      </m:r>
                      <m:nary>
                        <m:naryPr>
                          <m:chr m:val="∑"/>
                          <m:limLoc m:val="subSup"/>
                          <m:supHide m:val="on"/>
                          <m:ctrlPr>
                            <a:rPr lang="en-US" sz="2400" i="1">
                              <a:solidFill>
                                <a:srgbClr val="000000"/>
                              </a:solidFill>
                              <a:latin typeface="Cambria Math" panose="02040503050406030204" pitchFamily="18" charset="0"/>
                            </a:rPr>
                          </m:ctrlPr>
                        </m:naryPr>
                        <m:sub>
                          <m:r>
                            <a:rPr lang="en-US" sz="2400">
                              <a:solidFill>
                                <a:srgbClr val="000000"/>
                              </a:solidFill>
                              <a:latin typeface="Cambria Math" panose="02040503050406030204" pitchFamily="18" charset="0"/>
                            </a:rPr>
                            <m:t>𝑖</m:t>
                          </m:r>
                          <m:r>
                            <a:rPr lang="en-US" sz="2400">
                              <a:solidFill>
                                <a:srgbClr val="000000"/>
                              </a:solidFill>
                              <a:latin typeface="Cambria Math" panose="02040503050406030204" pitchFamily="18" charset="0"/>
                            </a:rPr>
                            <m:t>,</m:t>
                          </m:r>
                          <m:r>
                            <a:rPr lang="en-US" sz="2400">
                              <a:solidFill>
                                <a:srgbClr val="000000"/>
                              </a:solidFill>
                              <a:latin typeface="Cambria Math" panose="02040503050406030204" pitchFamily="18" charset="0"/>
                            </a:rPr>
                            <m:t>𝑗</m:t>
                          </m:r>
                        </m:sub>
                        <m:sup/>
                        <m:e>
                          <m:sSup>
                            <m:sSupPr>
                              <m:ctrlPr>
                                <a:rPr lang="en-US" sz="2400" i="1">
                                  <a:solidFill>
                                    <a:srgbClr val="000000"/>
                                  </a:solidFill>
                                  <a:latin typeface="Cambria Math" panose="02040503050406030204" pitchFamily="18" charset="0"/>
                                </a:rPr>
                              </m:ctrlPr>
                            </m:sSupPr>
                            <m:e>
                              <m:sSubSup>
                                <m:sSubSupPr>
                                  <m:ctrlPr>
                                    <a:rPr lang="en-US" sz="2400" i="1">
                                      <a:solidFill>
                                        <a:srgbClr val="000000"/>
                                      </a:solidFill>
                                      <a:latin typeface="Cambria Math" panose="02040503050406030204" pitchFamily="18" charset="0"/>
                                    </a:rPr>
                                  </m:ctrlPr>
                                </m:sSubSupPr>
                                <m:e>
                                  <m:r>
                                    <a:rPr lang="en-US" sz="2400">
                                      <a:solidFill>
                                        <a:srgbClr val="000000"/>
                                      </a:solidFill>
                                      <a:latin typeface="Cambria Math" panose="02040503050406030204" pitchFamily="18" charset="0"/>
                                    </a:rPr>
                                    <m:t>(</m:t>
                                  </m:r>
                                  <m:r>
                                    <a:rPr lang="en-US" sz="2400">
                                      <a:solidFill>
                                        <a:srgbClr val="000000"/>
                                      </a:solidFill>
                                      <a:latin typeface="Cambria Math" panose="02040503050406030204" pitchFamily="18" charset="0"/>
                                    </a:rPr>
                                    <m:t>𝐹</m:t>
                                  </m:r>
                                </m:e>
                                <m:sub>
                                  <m:r>
                                    <a:rPr lang="en-US" sz="2400">
                                      <a:solidFill>
                                        <a:srgbClr val="000000"/>
                                      </a:solidFill>
                                      <a:latin typeface="Cambria Math" panose="02040503050406030204" pitchFamily="18" charset="0"/>
                                    </a:rPr>
                                    <m:t>𝑖𝑗</m:t>
                                  </m:r>
                                </m:sub>
                                <m:sup>
                                  <m:r>
                                    <a:rPr lang="en-US" sz="2400">
                                      <a:solidFill>
                                        <a:srgbClr val="000000"/>
                                      </a:solidFill>
                                      <a:latin typeface="Cambria Math" panose="02040503050406030204" pitchFamily="18" charset="0"/>
                                    </a:rPr>
                                    <m:t>𝑙</m:t>
                                  </m:r>
                                </m:sup>
                              </m:sSubSup>
                              <m:r>
                                <a:rPr lang="en-US" sz="2400">
                                  <a:solidFill>
                                    <a:srgbClr val="000000"/>
                                  </a:solidFill>
                                  <a:latin typeface="Cambria Math" panose="02040503050406030204" pitchFamily="18" charset="0"/>
                                </a:rPr>
                                <m:t>−</m:t>
                              </m:r>
                              <m:sSubSup>
                                <m:sSubSupPr>
                                  <m:ctrlPr>
                                    <a:rPr lang="en-US" sz="2400" i="1">
                                      <a:solidFill>
                                        <a:srgbClr val="000000"/>
                                      </a:solidFill>
                                      <a:latin typeface="Cambria Math" panose="02040503050406030204" pitchFamily="18" charset="0"/>
                                    </a:rPr>
                                  </m:ctrlPr>
                                </m:sSubSupPr>
                                <m:e>
                                  <m:r>
                                    <a:rPr lang="en-US" sz="2400">
                                      <a:solidFill>
                                        <a:srgbClr val="000000"/>
                                      </a:solidFill>
                                      <a:latin typeface="Cambria Math" panose="02040503050406030204" pitchFamily="18" charset="0"/>
                                    </a:rPr>
                                    <m:t>𝑃</m:t>
                                  </m:r>
                                </m:e>
                                <m:sub>
                                  <m:r>
                                    <a:rPr lang="en-US" sz="2400">
                                      <a:solidFill>
                                        <a:srgbClr val="000000"/>
                                      </a:solidFill>
                                      <a:latin typeface="Cambria Math" panose="02040503050406030204" pitchFamily="18" charset="0"/>
                                    </a:rPr>
                                    <m:t>𝑖𝑗</m:t>
                                  </m:r>
                                </m:sub>
                                <m:sup>
                                  <m:r>
                                    <a:rPr lang="en-US" sz="2400">
                                      <a:solidFill>
                                        <a:srgbClr val="000000"/>
                                      </a:solidFill>
                                      <a:latin typeface="Cambria Math" panose="02040503050406030204" pitchFamily="18" charset="0"/>
                                    </a:rPr>
                                    <m:t>𝑙</m:t>
                                  </m:r>
                                </m:sup>
                              </m:sSubSup>
                              <m:r>
                                <a:rPr lang="en-US" sz="2400">
                                  <a:solidFill>
                                    <a:srgbClr val="000000"/>
                                  </a:solidFill>
                                  <a:latin typeface="Cambria Math" panose="02040503050406030204" pitchFamily="18" charset="0"/>
                                </a:rPr>
                                <m:t>)</m:t>
                              </m:r>
                            </m:e>
                            <m:sup>
                              <m:r>
                                <a:rPr lang="en-US" sz="2400">
                                  <a:solidFill>
                                    <a:srgbClr val="000000"/>
                                  </a:solidFill>
                                  <a:latin typeface="Cambria Math" panose="02040503050406030204" pitchFamily="18" charset="0"/>
                                </a:rPr>
                                <m:t>2</m:t>
                              </m:r>
                            </m:sup>
                          </m:sSup>
                        </m:e>
                      </m:nary>
                    </m:oMath>
                  </m:oMathPara>
                </a14:m>
                <a:endParaRPr lang="en-US" sz="2800" dirty="0">
                  <a:solidFill>
                    <a:srgbClr val="000000"/>
                  </a:solidFill>
                </a:endParaRPr>
              </a:p>
              <a:p>
                <a:pPr lvl="1" algn="just"/>
                <a:r>
                  <a:rPr lang="en-US" sz="2800" b="1" dirty="0">
                    <a:solidFill>
                      <a:srgbClr val="000000"/>
                    </a:solidFill>
                    <a:latin typeface="Open Sans" charset="0"/>
                  </a:rPr>
                  <a:t>Style loss: </a:t>
                </a:r>
                <a:r>
                  <a:rPr lang="en-US" sz="2800" dirty="0">
                    <a:solidFill>
                      <a:srgbClr val="000000"/>
                    </a:solidFill>
                    <a:latin typeface="Open Sans" charset="0"/>
                  </a:rPr>
                  <a:t>The Gram matrix is an approximation of the covariance matrix which could be used to represent the ’style’. </a:t>
                </a:r>
              </a:p>
              <a:p>
                <a:pPr lvl="1" algn="just"/>
                <a14:m>
                  <m:oMathPara xmlns:m="http://schemas.openxmlformats.org/officeDocument/2006/math">
                    <m:oMathParaPr>
                      <m:jc m:val="centerGroup"/>
                    </m:oMathParaPr>
                    <m:oMath xmlns:m="http://schemas.openxmlformats.org/officeDocument/2006/math">
                      <m:sSubSup>
                        <m:sSubSupPr>
                          <m:ctrlPr>
                            <a:rPr lang="en-US" sz="2400" i="1">
                              <a:solidFill>
                                <a:srgbClr val="000000"/>
                              </a:solidFill>
                              <a:latin typeface="Cambria Math" panose="02040503050406030204" pitchFamily="18" charset="0"/>
                            </a:rPr>
                          </m:ctrlPr>
                        </m:sSubSupPr>
                        <m:e>
                          <m:r>
                            <a:rPr lang="en-US" sz="2400">
                              <a:solidFill>
                                <a:srgbClr val="000000"/>
                              </a:solidFill>
                              <a:latin typeface="Cambria Math" panose="02040503050406030204" pitchFamily="18" charset="0"/>
                            </a:rPr>
                            <m:t>𝐺</m:t>
                          </m:r>
                        </m:e>
                        <m:sub>
                          <m:r>
                            <a:rPr lang="en-US" sz="2400">
                              <a:solidFill>
                                <a:srgbClr val="000000"/>
                              </a:solidFill>
                              <a:latin typeface="Cambria Math" panose="02040503050406030204" pitchFamily="18" charset="0"/>
                            </a:rPr>
                            <m:t>𝑖𝑗</m:t>
                          </m:r>
                        </m:sub>
                        <m:sup>
                          <m:r>
                            <a:rPr lang="en-US" sz="2400">
                              <a:solidFill>
                                <a:srgbClr val="000000"/>
                              </a:solidFill>
                              <a:latin typeface="Cambria Math" panose="02040503050406030204" pitchFamily="18" charset="0"/>
                            </a:rPr>
                            <m:t>𝑙</m:t>
                          </m:r>
                        </m:sup>
                      </m:sSubSup>
                      <m:r>
                        <a:rPr lang="en-US" sz="2400">
                          <a:solidFill>
                            <a:srgbClr val="000000"/>
                          </a:solidFill>
                          <a:latin typeface="Cambria Math" panose="02040503050406030204" pitchFamily="18" charset="0"/>
                        </a:rPr>
                        <m:t>=</m:t>
                      </m:r>
                      <m:nary>
                        <m:naryPr>
                          <m:chr m:val="∑"/>
                          <m:limLoc m:val="undOvr"/>
                          <m:supHide m:val="on"/>
                          <m:ctrlPr>
                            <a:rPr lang="en-US" sz="2400" i="1">
                              <a:solidFill>
                                <a:srgbClr val="000000"/>
                              </a:solidFill>
                              <a:latin typeface="Cambria Math" panose="02040503050406030204" pitchFamily="18" charset="0"/>
                            </a:rPr>
                          </m:ctrlPr>
                        </m:naryPr>
                        <m:sub>
                          <m:r>
                            <a:rPr lang="en-US" sz="2400">
                              <a:solidFill>
                                <a:srgbClr val="000000"/>
                              </a:solidFill>
                              <a:latin typeface="Cambria Math" panose="02040503050406030204" pitchFamily="18" charset="0"/>
                            </a:rPr>
                            <m:t>𝑘</m:t>
                          </m:r>
                        </m:sub>
                        <m:sup/>
                        <m:e>
                          <m:sSubSup>
                            <m:sSubSupPr>
                              <m:ctrlPr>
                                <a:rPr lang="en-US" sz="2400" i="1">
                                  <a:solidFill>
                                    <a:srgbClr val="000000"/>
                                  </a:solidFill>
                                  <a:latin typeface="Cambria Math" panose="02040503050406030204" pitchFamily="18" charset="0"/>
                                </a:rPr>
                              </m:ctrlPr>
                            </m:sSubSupPr>
                            <m:e>
                              <m:r>
                                <a:rPr lang="en-US" sz="2400">
                                  <a:solidFill>
                                    <a:srgbClr val="000000"/>
                                  </a:solidFill>
                                  <a:latin typeface="Cambria Math" panose="02040503050406030204" pitchFamily="18" charset="0"/>
                                </a:rPr>
                                <m:t>𝐹</m:t>
                              </m:r>
                            </m:e>
                            <m:sub>
                              <m:r>
                                <a:rPr lang="en-US" sz="2400">
                                  <a:solidFill>
                                    <a:srgbClr val="000000"/>
                                  </a:solidFill>
                                  <a:latin typeface="Cambria Math" panose="02040503050406030204" pitchFamily="18" charset="0"/>
                                </a:rPr>
                                <m:t>𝑘𝑖</m:t>
                              </m:r>
                            </m:sub>
                            <m:sup>
                              <m:r>
                                <a:rPr lang="en-US" sz="2400">
                                  <a:solidFill>
                                    <a:srgbClr val="000000"/>
                                  </a:solidFill>
                                  <a:latin typeface="Cambria Math" panose="02040503050406030204" pitchFamily="18" charset="0"/>
                                </a:rPr>
                                <m:t>𝑙</m:t>
                              </m:r>
                            </m:sup>
                          </m:sSubSup>
                          <m:sSubSup>
                            <m:sSubSupPr>
                              <m:ctrlPr>
                                <a:rPr lang="en-US" sz="2400" i="1">
                                  <a:solidFill>
                                    <a:srgbClr val="000000"/>
                                  </a:solidFill>
                                  <a:latin typeface="Cambria Math" panose="02040503050406030204" pitchFamily="18" charset="0"/>
                                </a:rPr>
                              </m:ctrlPr>
                            </m:sSubSupPr>
                            <m:e>
                              <m:r>
                                <a:rPr lang="en-US" sz="2400">
                                  <a:solidFill>
                                    <a:srgbClr val="000000"/>
                                  </a:solidFill>
                                  <a:latin typeface="Cambria Math" panose="02040503050406030204" pitchFamily="18" charset="0"/>
                                </a:rPr>
                                <m:t>𝐹</m:t>
                              </m:r>
                            </m:e>
                            <m:sub>
                              <m:r>
                                <a:rPr lang="en-US" sz="2400">
                                  <a:solidFill>
                                    <a:srgbClr val="000000"/>
                                  </a:solidFill>
                                  <a:latin typeface="Cambria Math" panose="02040503050406030204" pitchFamily="18" charset="0"/>
                                </a:rPr>
                                <m:t>𝑘𝑗</m:t>
                              </m:r>
                            </m:sub>
                            <m:sup>
                              <m:r>
                                <a:rPr lang="en-US" sz="2400">
                                  <a:solidFill>
                                    <a:srgbClr val="000000"/>
                                  </a:solidFill>
                                  <a:latin typeface="Cambria Math" panose="02040503050406030204" pitchFamily="18" charset="0"/>
                                </a:rPr>
                                <m:t>𝑙</m:t>
                              </m:r>
                            </m:sup>
                          </m:sSubSup>
                        </m:e>
                      </m:nary>
                    </m:oMath>
                  </m:oMathPara>
                </a14:m>
                <a:endParaRPr lang="en-US" sz="2800" dirty="0">
                  <a:solidFill>
                    <a:srgbClr val="000000"/>
                  </a:solidFill>
                  <a:latin typeface="Open Sans" charset="0"/>
                </a:endParaRPr>
              </a:p>
              <a:p>
                <a:pPr lvl="1" algn="just"/>
                <a:r>
                  <a:rPr lang="en-US" sz="2800" dirty="0">
                    <a:solidFill>
                      <a:srgbClr val="000000"/>
                    </a:solidFill>
                    <a:latin typeface="Open Sans" charset="0"/>
                  </a:rPr>
                  <a:t>The style loss for the layer l is the sum of L2 norm of these two Gram matrices with weight:</a:t>
                </a:r>
              </a:p>
              <a:p>
                <a:pPr algn="just"/>
                <a14:m>
                  <m:oMathPara xmlns:m="http://schemas.openxmlformats.org/officeDocument/2006/math">
                    <m:oMathParaPr>
                      <m:jc m:val="centerGroup"/>
                    </m:oMathParaPr>
                    <m:oMath xmlns:m="http://schemas.openxmlformats.org/officeDocument/2006/math">
                      <m:sSubSup>
                        <m:sSubSupPr>
                          <m:ctrlPr>
                            <a:rPr lang="en-US" sz="2000" i="1">
                              <a:solidFill>
                                <a:srgbClr val="000000"/>
                              </a:solidFill>
                              <a:latin typeface="Cambria Math" panose="02040503050406030204" pitchFamily="18" charset="0"/>
                            </a:rPr>
                          </m:ctrlPr>
                        </m:sSubSupPr>
                        <m:e>
                          <m:r>
                            <a:rPr lang="en-US" sz="2000">
                              <a:solidFill>
                                <a:srgbClr val="000000"/>
                              </a:solidFill>
                              <a:latin typeface="Cambria Math" panose="02040503050406030204" pitchFamily="18" charset="0"/>
                            </a:rPr>
                            <m:t>𝐿</m:t>
                          </m:r>
                        </m:e>
                        <m:sub>
                          <m:r>
                            <a:rPr lang="en-US" sz="2000">
                              <a:solidFill>
                                <a:srgbClr val="000000"/>
                              </a:solidFill>
                              <a:latin typeface="Cambria Math" panose="02040503050406030204" pitchFamily="18" charset="0"/>
                            </a:rPr>
                            <m:t>𝑠</m:t>
                          </m:r>
                        </m:sub>
                        <m:sup>
                          <m:r>
                            <a:rPr lang="en-US" sz="2000">
                              <a:solidFill>
                                <a:srgbClr val="000000"/>
                              </a:solidFill>
                              <a:latin typeface="Cambria Math" panose="02040503050406030204" pitchFamily="18" charset="0"/>
                            </a:rPr>
                            <m:t>𝑙</m:t>
                          </m:r>
                        </m:sup>
                      </m:sSubSup>
                      <m:r>
                        <a:rPr lang="en-US" sz="2000">
                          <a:solidFill>
                            <a:srgbClr val="000000"/>
                          </a:solidFill>
                          <a:latin typeface="Cambria Math" panose="02040503050406030204" pitchFamily="18" charset="0"/>
                        </a:rPr>
                        <m:t>=</m:t>
                      </m:r>
                      <m:sSub>
                        <m:sSubPr>
                          <m:ctrlPr>
                            <a:rPr lang="en-US" sz="2000" i="1">
                              <a:solidFill>
                                <a:srgbClr val="000000"/>
                              </a:solidFill>
                              <a:latin typeface="Cambria Math" panose="02040503050406030204" pitchFamily="18" charset="0"/>
                            </a:rPr>
                          </m:ctrlPr>
                        </m:sSubPr>
                        <m:e>
                          <m:r>
                            <a:rPr lang="en-US" sz="2000">
                              <a:solidFill>
                                <a:srgbClr val="000000"/>
                              </a:solidFill>
                              <a:latin typeface="Cambria Math" panose="02040503050406030204" pitchFamily="18" charset="0"/>
                            </a:rPr>
                            <m:t>𝑤</m:t>
                          </m:r>
                        </m:e>
                        <m:sub>
                          <m:r>
                            <a:rPr lang="en-US" sz="2000">
                              <a:solidFill>
                                <a:srgbClr val="000000"/>
                              </a:solidFill>
                              <a:latin typeface="Cambria Math" panose="02040503050406030204" pitchFamily="18" charset="0"/>
                            </a:rPr>
                            <m:t>𝑙</m:t>
                          </m:r>
                        </m:sub>
                      </m:sSub>
                      <m:nary>
                        <m:naryPr>
                          <m:chr m:val="∑"/>
                          <m:limLoc m:val="undOvr"/>
                          <m:supHide m:val="on"/>
                          <m:ctrlPr>
                            <a:rPr lang="en-US" sz="2000" i="1">
                              <a:solidFill>
                                <a:srgbClr val="000000"/>
                              </a:solidFill>
                              <a:latin typeface="Cambria Math" panose="02040503050406030204" pitchFamily="18" charset="0"/>
                            </a:rPr>
                          </m:ctrlPr>
                        </m:naryPr>
                        <m:sub>
                          <m:r>
                            <a:rPr lang="en-US" sz="2000">
                              <a:solidFill>
                                <a:srgbClr val="000000"/>
                              </a:solidFill>
                              <a:latin typeface="Cambria Math" panose="02040503050406030204" pitchFamily="18" charset="0"/>
                            </a:rPr>
                            <m:t>𝑖</m:t>
                          </m:r>
                          <m:r>
                            <a:rPr lang="en-US" sz="2000">
                              <a:solidFill>
                                <a:srgbClr val="000000"/>
                              </a:solidFill>
                              <a:latin typeface="Cambria Math" panose="02040503050406030204" pitchFamily="18" charset="0"/>
                            </a:rPr>
                            <m:t>,</m:t>
                          </m:r>
                          <m:r>
                            <a:rPr lang="en-US" sz="2000">
                              <a:solidFill>
                                <a:srgbClr val="000000"/>
                              </a:solidFill>
                              <a:latin typeface="Cambria Math" panose="02040503050406030204" pitchFamily="18" charset="0"/>
                            </a:rPr>
                            <m:t>𝑗</m:t>
                          </m:r>
                        </m:sub>
                        <m:sup/>
                        <m:e>
                          <m:sSup>
                            <m:sSupPr>
                              <m:ctrlPr>
                                <a:rPr lang="en-US" sz="2000" i="1">
                                  <a:solidFill>
                                    <a:srgbClr val="000000"/>
                                  </a:solidFill>
                                  <a:latin typeface="Cambria Math" panose="02040503050406030204" pitchFamily="18" charset="0"/>
                                </a:rPr>
                              </m:ctrlPr>
                            </m:sSupPr>
                            <m:e>
                              <m:d>
                                <m:dPr>
                                  <m:ctrlPr>
                                    <a:rPr lang="en-US" sz="2000" i="1">
                                      <a:solidFill>
                                        <a:srgbClr val="000000"/>
                                      </a:solidFill>
                                      <a:latin typeface="Cambria Math" panose="02040503050406030204" pitchFamily="18" charset="0"/>
                                    </a:rPr>
                                  </m:ctrlPr>
                                </m:dPr>
                                <m:e>
                                  <m:sSubSup>
                                    <m:sSubSupPr>
                                      <m:ctrlPr>
                                        <a:rPr lang="en-US" sz="2000" i="1">
                                          <a:solidFill>
                                            <a:srgbClr val="000000"/>
                                          </a:solidFill>
                                          <a:latin typeface="Cambria Math" panose="02040503050406030204" pitchFamily="18" charset="0"/>
                                        </a:rPr>
                                      </m:ctrlPr>
                                    </m:sSubSupPr>
                                    <m:e>
                                      <m:r>
                                        <a:rPr lang="en-US" sz="2000">
                                          <a:solidFill>
                                            <a:srgbClr val="000000"/>
                                          </a:solidFill>
                                          <a:latin typeface="Cambria Math" panose="02040503050406030204" pitchFamily="18" charset="0"/>
                                        </a:rPr>
                                        <m:t>𝐺</m:t>
                                      </m:r>
                                    </m:e>
                                    <m:sub>
                                      <m:r>
                                        <a:rPr lang="en-US" sz="2000">
                                          <a:solidFill>
                                            <a:srgbClr val="000000"/>
                                          </a:solidFill>
                                          <a:latin typeface="Cambria Math" panose="02040503050406030204" pitchFamily="18" charset="0"/>
                                        </a:rPr>
                                        <m:t>𝑖𝑗</m:t>
                                      </m:r>
                                    </m:sub>
                                    <m:sup>
                                      <m:r>
                                        <a:rPr lang="en-US" sz="2000">
                                          <a:solidFill>
                                            <a:srgbClr val="000000"/>
                                          </a:solidFill>
                                          <a:latin typeface="Cambria Math" panose="02040503050406030204" pitchFamily="18" charset="0"/>
                                        </a:rPr>
                                        <m:t>𝑙</m:t>
                                      </m:r>
                                    </m:sup>
                                  </m:sSubSup>
                                  <m:r>
                                    <a:rPr lang="en-US" sz="2000">
                                      <a:solidFill>
                                        <a:srgbClr val="000000"/>
                                      </a:solidFill>
                                      <a:latin typeface="Cambria Math" panose="02040503050406030204" pitchFamily="18" charset="0"/>
                                    </a:rPr>
                                    <m:t>−</m:t>
                                  </m:r>
                                  <m:sSubSup>
                                    <m:sSubSupPr>
                                      <m:ctrlPr>
                                        <a:rPr lang="en-US" sz="2000" i="1">
                                          <a:solidFill>
                                            <a:srgbClr val="000000"/>
                                          </a:solidFill>
                                          <a:latin typeface="Cambria Math" panose="02040503050406030204" pitchFamily="18" charset="0"/>
                                        </a:rPr>
                                      </m:ctrlPr>
                                    </m:sSubSupPr>
                                    <m:e>
                                      <m:r>
                                        <a:rPr lang="en-US" sz="2000">
                                          <a:solidFill>
                                            <a:srgbClr val="000000"/>
                                          </a:solidFill>
                                          <a:latin typeface="Cambria Math" panose="02040503050406030204" pitchFamily="18" charset="0"/>
                                        </a:rPr>
                                        <m:t>𝐴</m:t>
                                      </m:r>
                                    </m:e>
                                    <m:sub>
                                      <m:r>
                                        <a:rPr lang="en-US" sz="2000">
                                          <a:solidFill>
                                            <a:srgbClr val="000000"/>
                                          </a:solidFill>
                                          <a:latin typeface="Cambria Math" panose="02040503050406030204" pitchFamily="18" charset="0"/>
                                        </a:rPr>
                                        <m:t>𝑖𝑗</m:t>
                                      </m:r>
                                    </m:sub>
                                    <m:sup>
                                      <m:r>
                                        <a:rPr lang="en-US" sz="2000">
                                          <a:solidFill>
                                            <a:srgbClr val="000000"/>
                                          </a:solidFill>
                                          <a:latin typeface="Cambria Math" panose="02040503050406030204" pitchFamily="18" charset="0"/>
                                        </a:rPr>
                                        <m:t>𝑙</m:t>
                                      </m:r>
                                    </m:sup>
                                  </m:sSubSup>
                                </m:e>
                              </m:d>
                            </m:e>
                            <m:sup>
                              <m:r>
                                <a:rPr lang="en-US" sz="2000">
                                  <a:solidFill>
                                    <a:srgbClr val="000000"/>
                                  </a:solidFill>
                                  <a:latin typeface="Cambria Math" panose="02040503050406030204" pitchFamily="18" charset="0"/>
                                </a:rPr>
                                <m:t>2</m:t>
                              </m:r>
                            </m:sup>
                          </m:sSup>
                        </m:e>
                      </m:nary>
                    </m:oMath>
                  </m:oMathPara>
                </a14:m>
                <a:endParaRPr lang="en-US" sz="2800" dirty="0">
                  <a:solidFill>
                    <a:srgbClr val="000000"/>
                  </a:solidFill>
                  <a:latin typeface="Open Sans" charset="0"/>
                </a:endParaRPr>
              </a:p>
              <a:p>
                <a:pPr algn="just"/>
                <a:endParaRPr lang="en-US" sz="2800" dirty="0">
                  <a:solidFill>
                    <a:srgbClr val="000000"/>
                  </a:solidFill>
                </a:endParaRPr>
              </a:p>
            </p:txBody>
          </p:sp>
        </mc:Choice>
        <mc:Fallback xmlns="">
          <p:sp>
            <p:nvSpPr>
              <p:cNvPr id="13" name="TextBox 12"/>
              <p:cNvSpPr txBox="1">
                <a:spLocks noRot="1" noChangeAspect="1" noMove="1" noResize="1" noEditPoints="1" noAdjustHandles="1" noChangeArrowheads="1" noChangeShapeType="1" noTextEdit="1"/>
              </p:cNvSpPr>
              <p:nvPr/>
            </p:nvSpPr>
            <p:spPr>
              <a:xfrm>
                <a:off x="1097280" y="14173200"/>
                <a:ext cx="7680960" cy="12801600"/>
              </a:xfrm>
              <a:prstGeom prst="rect">
                <a:avLst/>
              </a:prstGeom>
              <a:blipFill>
                <a:blip r:embed="rId2"/>
                <a:stretch>
                  <a:fillRect l="-2640" t="-893" r="-1650" b="-9226"/>
                </a:stretch>
              </a:blipFill>
            </p:spPr>
            <p:txBody>
              <a:bodyPr/>
              <a:lstStyle/>
              <a:p>
                <a:r>
                  <a:rPr lang="en-US">
                    <a:noFill/>
                  </a:rPr>
                  <a:t> </a:t>
                </a:r>
              </a:p>
            </p:txBody>
          </p:sp>
        </mc:Fallback>
      </mc:AlternateContent>
      <p:pic>
        <p:nvPicPr>
          <p:cNvPr id="47" name="Picture 46" descr="Gold Boundless Bar" title="Gold Boundless Ba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0" y="2675212"/>
            <a:ext cx="4307840" cy="1056640"/>
          </a:xfrm>
          <a:prstGeom prst="rect">
            <a:avLst/>
          </a:prstGeom>
        </p:spPr>
      </p:pic>
      <p:cxnSp>
        <p:nvCxnSpPr>
          <p:cNvPr id="5" name="Straight Connector 4" descr="Gold rule line divider"/>
          <p:cNvCxnSpPr>
            <a:cxnSpLocks/>
          </p:cNvCxnSpPr>
          <p:nvPr/>
        </p:nvCxnSpPr>
        <p:spPr>
          <a:xfrm>
            <a:off x="9144000" y="6400800"/>
            <a:ext cx="0" cy="20574000"/>
          </a:xfrm>
          <a:prstGeom prst="line">
            <a:avLst/>
          </a:prstGeom>
          <a:ln>
            <a:solidFill>
              <a:srgbClr val="E8D4A2"/>
            </a:solidFill>
          </a:ln>
        </p:spPr>
        <p:style>
          <a:lnRef idx="2">
            <a:schemeClr val="accent4"/>
          </a:lnRef>
          <a:fillRef idx="0">
            <a:schemeClr val="accent4"/>
          </a:fillRef>
          <a:effectRef idx="1">
            <a:schemeClr val="accent4"/>
          </a:effectRef>
          <a:fontRef idx="minor">
            <a:schemeClr val="tx1"/>
          </a:fontRef>
        </p:style>
      </p:cxnSp>
      <p:cxnSp>
        <p:nvCxnSpPr>
          <p:cNvPr id="51" name="Straight Connector 50" descr="Gold rule line divider"/>
          <p:cNvCxnSpPr>
            <a:cxnSpLocks/>
          </p:cNvCxnSpPr>
          <p:nvPr/>
        </p:nvCxnSpPr>
        <p:spPr>
          <a:xfrm>
            <a:off x="18288000" y="13258800"/>
            <a:ext cx="0" cy="13716000"/>
          </a:xfrm>
          <a:prstGeom prst="line">
            <a:avLst/>
          </a:prstGeom>
          <a:ln>
            <a:solidFill>
              <a:srgbClr val="E8D4A2"/>
            </a:solidFill>
          </a:ln>
        </p:spPr>
        <p:style>
          <a:lnRef idx="2">
            <a:schemeClr val="accent4"/>
          </a:lnRef>
          <a:fillRef idx="0">
            <a:schemeClr val="accent4"/>
          </a:fillRef>
          <a:effectRef idx="1">
            <a:schemeClr val="accent4"/>
          </a:effectRef>
          <a:fontRef idx="minor">
            <a:schemeClr val="tx1"/>
          </a:fontRef>
        </p:style>
      </p:cxnSp>
      <p:cxnSp>
        <p:nvCxnSpPr>
          <p:cNvPr id="52" name="Straight Connector 51" descr="Gold rule line divider"/>
          <p:cNvCxnSpPr/>
          <p:nvPr/>
        </p:nvCxnSpPr>
        <p:spPr>
          <a:xfrm>
            <a:off x="27432000" y="12801600"/>
            <a:ext cx="0" cy="14173200"/>
          </a:xfrm>
          <a:prstGeom prst="line">
            <a:avLst/>
          </a:prstGeom>
          <a:ln>
            <a:solidFill>
              <a:srgbClr val="E8D4A2"/>
            </a:solidFill>
          </a:ln>
        </p:spPr>
        <p:style>
          <a:lnRef idx="2">
            <a:schemeClr val="accent4"/>
          </a:lnRef>
          <a:fillRef idx="0">
            <a:schemeClr val="accent4"/>
          </a:fillRef>
          <a:effectRef idx="1">
            <a:schemeClr val="accent4"/>
          </a:effectRef>
          <a:fontRef idx="minor">
            <a:schemeClr val="tx1"/>
          </a:fontRef>
        </p:style>
      </p:cxnSp>
      <p:pic>
        <p:nvPicPr>
          <p:cNvPr id="3" name="Picture 2" descr="White Block W"/>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905027" y="2610948"/>
            <a:ext cx="4416213" cy="2984421"/>
          </a:xfrm>
          <a:prstGeom prst="rect">
            <a:avLst/>
          </a:prstGeom>
        </p:spPr>
      </p:pic>
      <p:pic>
        <p:nvPicPr>
          <p:cNvPr id="8" name="Picture 7" descr="A close up of a sign&#10;&#10;Description automatically generated">
            <a:extLst>
              <a:ext uri="{FF2B5EF4-FFF2-40B4-BE49-F238E27FC236}">
                <a16:creationId xmlns:a16="http://schemas.microsoft.com/office/drawing/2014/main" id="{8C6791DD-8425-CB4C-B708-B1B4F8176270}"/>
              </a:ext>
            </a:extLst>
          </p:cNvPr>
          <p:cNvPicPr>
            <a:picLocks noChangeAspect="1"/>
          </p:cNvPicPr>
          <p:nvPr/>
        </p:nvPicPr>
        <p:blipFill>
          <a:blip r:embed="rId5"/>
          <a:stretch>
            <a:fillRect/>
          </a:stretch>
        </p:blipFill>
        <p:spPr>
          <a:xfrm>
            <a:off x="17145000" y="27889200"/>
            <a:ext cx="3637280" cy="914400"/>
          </a:xfrm>
          <a:prstGeom prst="rect">
            <a:avLst/>
          </a:prstGeom>
        </p:spPr>
      </p:pic>
      <p:pic>
        <p:nvPicPr>
          <p:cNvPr id="12" name="Picture 11">
            <a:extLst>
              <a:ext uri="{FF2B5EF4-FFF2-40B4-BE49-F238E27FC236}">
                <a16:creationId xmlns:a16="http://schemas.microsoft.com/office/drawing/2014/main" id="{A266BE30-E442-E94F-B8ED-7565AC667BF0}"/>
              </a:ext>
            </a:extLst>
          </p:cNvPr>
          <p:cNvPicPr>
            <a:picLocks noChangeAspect="1"/>
          </p:cNvPicPr>
          <p:nvPr/>
        </p:nvPicPr>
        <p:blipFill>
          <a:blip r:embed="rId6"/>
          <a:stretch>
            <a:fillRect/>
          </a:stretch>
        </p:blipFill>
        <p:spPr>
          <a:xfrm>
            <a:off x="15773400" y="27889200"/>
            <a:ext cx="914400" cy="914400"/>
          </a:xfrm>
          <a:prstGeom prst="rect">
            <a:avLst/>
          </a:prstGeom>
        </p:spPr>
      </p:pic>
      <p:grpSp>
        <p:nvGrpSpPr>
          <p:cNvPr id="60" name="Group 59" descr="Section Header and gold boundless bar">
            <a:extLst>
              <a:ext uri="{FF2B5EF4-FFF2-40B4-BE49-F238E27FC236}">
                <a16:creationId xmlns:a16="http://schemas.microsoft.com/office/drawing/2014/main" id="{FFFF1203-A31E-904E-AD1D-8B948538CFA4}"/>
              </a:ext>
            </a:extLst>
          </p:cNvPr>
          <p:cNvGrpSpPr/>
          <p:nvPr/>
        </p:nvGrpSpPr>
        <p:grpSpPr>
          <a:xfrm>
            <a:off x="1097280" y="6400800"/>
            <a:ext cx="7747000" cy="1153404"/>
            <a:chOff x="8709660" y="11722608"/>
            <a:chExt cx="6972300" cy="1037033"/>
          </a:xfrm>
        </p:grpSpPr>
        <p:sp>
          <p:nvSpPr>
            <p:cNvPr id="65" name="TextBox 64" descr="Section Header and gold boundless bar">
              <a:extLst>
                <a:ext uri="{FF2B5EF4-FFF2-40B4-BE49-F238E27FC236}">
                  <a16:creationId xmlns:a16="http://schemas.microsoft.com/office/drawing/2014/main" id="{53EC5CDA-B5D6-6E4B-A570-9766338A4167}"/>
                </a:ext>
              </a:extLst>
            </p:cNvPr>
            <p:cNvSpPr txBox="1"/>
            <p:nvPr/>
          </p:nvSpPr>
          <p:spPr>
            <a:xfrm>
              <a:off x="8709660" y="11722608"/>
              <a:ext cx="6972300" cy="830172"/>
            </a:xfrm>
            <a:prstGeom prst="rect">
              <a:avLst/>
            </a:prstGeom>
            <a:noFill/>
          </p:spPr>
          <p:txBody>
            <a:bodyPr wrap="square" rtlCol="0">
              <a:spAutoFit/>
            </a:bodyPr>
            <a:lstStyle/>
            <a:p>
              <a:r>
                <a:rPr lang="en-US" sz="5400" b="1" dirty="0">
                  <a:solidFill>
                    <a:srgbClr val="4B2E82"/>
                  </a:solidFill>
                  <a:latin typeface="Encode Sans Normal Black" charset="0"/>
                  <a:ea typeface="Encode Sans Normal Black" charset="0"/>
                  <a:cs typeface="Encode Sans Normal Black" charset="0"/>
                </a:rPr>
                <a:t>Introduction</a:t>
              </a:r>
              <a:endParaRPr lang="en-US" sz="4444" b="1" dirty="0">
                <a:solidFill>
                  <a:srgbClr val="4B2E82"/>
                </a:solidFill>
                <a:latin typeface="Encode Sans Normal Black" charset="0"/>
                <a:ea typeface="Encode Sans Normal Black" charset="0"/>
                <a:cs typeface="Encode Sans Normal Black" charset="0"/>
              </a:endParaRPr>
            </a:p>
          </p:txBody>
        </p:sp>
        <p:pic>
          <p:nvPicPr>
            <p:cNvPr id="69" name="Picture 68" descr="Gold boundless bar">
              <a:extLst>
                <a:ext uri="{FF2B5EF4-FFF2-40B4-BE49-F238E27FC236}">
                  <a16:creationId xmlns:a16="http://schemas.microsoft.com/office/drawing/2014/main" id="{5514FCA3-58C4-AB4E-B38D-32DEEFCB83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09660" y="12626963"/>
              <a:ext cx="1645920" cy="132678"/>
            </a:xfrm>
            <a:prstGeom prst="rect">
              <a:avLst/>
            </a:prstGeom>
          </p:spPr>
        </p:pic>
      </p:grpSp>
      <p:grpSp>
        <p:nvGrpSpPr>
          <p:cNvPr id="73" name="Group 72" descr="Section Header and gold boundless bar">
            <a:extLst>
              <a:ext uri="{FF2B5EF4-FFF2-40B4-BE49-F238E27FC236}">
                <a16:creationId xmlns:a16="http://schemas.microsoft.com/office/drawing/2014/main" id="{774B0539-C48E-304C-925E-FE7D39D2035D}"/>
              </a:ext>
            </a:extLst>
          </p:cNvPr>
          <p:cNvGrpSpPr/>
          <p:nvPr/>
        </p:nvGrpSpPr>
        <p:grpSpPr>
          <a:xfrm>
            <a:off x="1143000" y="12801600"/>
            <a:ext cx="7747000" cy="1153396"/>
            <a:chOff x="8709660" y="11722615"/>
            <a:chExt cx="6972300" cy="1037026"/>
          </a:xfrm>
        </p:grpSpPr>
        <p:sp>
          <p:nvSpPr>
            <p:cNvPr id="74" name="TextBox 73" descr="Section Header and gold boundless bar">
              <a:extLst>
                <a:ext uri="{FF2B5EF4-FFF2-40B4-BE49-F238E27FC236}">
                  <a16:creationId xmlns:a16="http://schemas.microsoft.com/office/drawing/2014/main" id="{F9BD7155-68FC-1940-845B-AAF0B51DD29E}"/>
                </a:ext>
              </a:extLst>
            </p:cNvPr>
            <p:cNvSpPr txBox="1"/>
            <p:nvPr/>
          </p:nvSpPr>
          <p:spPr>
            <a:xfrm>
              <a:off x="8709660" y="11722615"/>
              <a:ext cx="6972300" cy="830172"/>
            </a:xfrm>
            <a:prstGeom prst="rect">
              <a:avLst/>
            </a:prstGeom>
            <a:noFill/>
          </p:spPr>
          <p:txBody>
            <a:bodyPr wrap="square" rtlCol="0">
              <a:spAutoFit/>
            </a:bodyPr>
            <a:lstStyle/>
            <a:p>
              <a:r>
                <a:rPr lang="en-US" sz="5400" b="1" dirty="0">
                  <a:solidFill>
                    <a:srgbClr val="40296C"/>
                  </a:solidFill>
                  <a:latin typeface="Encode Sans Normal Black" charset="0"/>
                  <a:ea typeface="Encode Sans Normal Black" charset="0"/>
                  <a:cs typeface="Encode Sans Normal Black" charset="0"/>
                </a:rPr>
                <a:t>Method</a:t>
              </a:r>
              <a:r>
                <a:rPr lang="en-US" sz="4444" b="1" dirty="0">
                  <a:solidFill>
                    <a:srgbClr val="40296C"/>
                  </a:solidFill>
                  <a:latin typeface="Encode Sans Normal Black" charset="0"/>
                  <a:ea typeface="Encode Sans Normal Black" charset="0"/>
                  <a:cs typeface="Encode Sans Normal Black" charset="0"/>
                </a:rPr>
                <a:t> </a:t>
              </a:r>
              <a:r>
                <a:rPr lang="en-US" sz="5400" b="1" dirty="0">
                  <a:solidFill>
                    <a:srgbClr val="40296C"/>
                  </a:solidFill>
                  <a:latin typeface="Encode Sans Normal Black" charset="0"/>
                  <a:ea typeface="Encode Sans Normal Black" charset="0"/>
                  <a:cs typeface="Encode Sans Normal Black" charset="0"/>
                </a:rPr>
                <a:t>Map</a:t>
              </a:r>
              <a:endParaRPr lang="en-US" sz="4444" b="1" dirty="0">
                <a:solidFill>
                  <a:srgbClr val="40296C"/>
                </a:solidFill>
                <a:latin typeface="Encode Sans Normal Black" charset="0"/>
                <a:ea typeface="Encode Sans Normal Black" charset="0"/>
                <a:cs typeface="Encode Sans Normal Black" charset="0"/>
              </a:endParaRPr>
            </a:p>
          </p:txBody>
        </p:sp>
        <p:pic>
          <p:nvPicPr>
            <p:cNvPr id="75" name="Picture 74" descr="Gold boundless bar">
              <a:extLst>
                <a:ext uri="{FF2B5EF4-FFF2-40B4-BE49-F238E27FC236}">
                  <a16:creationId xmlns:a16="http://schemas.microsoft.com/office/drawing/2014/main" id="{9BB8CA94-58A2-F946-A9F3-B49AFC4DC31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09660" y="12626963"/>
              <a:ext cx="1645920" cy="132678"/>
            </a:xfrm>
            <a:prstGeom prst="rect">
              <a:avLst/>
            </a:prstGeom>
          </p:spPr>
        </p:pic>
      </p:grpSp>
      <p:sp>
        <p:nvSpPr>
          <p:cNvPr id="79" name="TextBox 78">
            <a:extLst>
              <a:ext uri="{FF2B5EF4-FFF2-40B4-BE49-F238E27FC236}">
                <a16:creationId xmlns:a16="http://schemas.microsoft.com/office/drawing/2014/main" id="{4463B034-15B7-6945-B588-64CDBCECE125}"/>
              </a:ext>
            </a:extLst>
          </p:cNvPr>
          <p:cNvSpPr txBox="1"/>
          <p:nvPr/>
        </p:nvSpPr>
        <p:spPr>
          <a:xfrm>
            <a:off x="18653760" y="16916400"/>
            <a:ext cx="8412480" cy="2616101"/>
          </a:xfrm>
          <a:prstGeom prst="rect">
            <a:avLst/>
          </a:prstGeom>
          <a:noFill/>
        </p:spPr>
        <p:txBody>
          <a:bodyPr wrap="square" rtlCol="0">
            <a:spAutoFit/>
          </a:bodyPr>
          <a:lstStyle/>
          <a:p>
            <a:r>
              <a:rPr lang="en-US" sz="4000" b="1" dirty="0">
                <a:solidFill>
                  <a:srgbClr val="000000"/>
                </a:solidFill>
                <a:latin typeface="Open Sans" charset="0"/>
              </a:rPr>
              <a:t>Real-time style transfer:</a:t>
            </a:r>
            <a:endParaRPr lang="en-US" sz="2000" b="1" dirty="0">
              <a:solidFill>
                <a:srgbClr val="000000"/>
              </a:solidFill>
              <a:latin typeface="Open Sans" charset="0"/>
            </a:endParaRPr>
          </a:p>
          <a:p>
            <a:pPr algn="just"/>
            <a:r>
              <a:rPr lang="en-US" sz="2800" dirty="0">
                <a:solidFill>
                  <a:srgbClr val="000000"/>
                </a:solidFill>
                <a:latin typeface="Open Sans" charset="0"/>
              </a:rPr>
              <a:t>Need to add networks between content image and pre-trained VGG19, and update networks parameter by the gradient descent as former one. </a:t>
            </a:r>
          </a:p>
          <a:p>
            <a:endParaRPr lang="en-US" sz="4000" b="1" dirty="0">
              <a:solidFill>
                <a:srgbClr val="000000"/>
              </a:solidFill>
              <a:latin typeface="Open Sans" charset="0"/>
            </a:endParaRPr>
          </a:p>
        </p:txBody>
      </p:sp>
      <p:grpSp>
        <p:nvGrpSpPr>
          <p:cNvPr id="80" name="Group 79" descr="Section Header and gold boundless bar">
            <a:extLst>
              <a:ext uri="{FF2B5EF4-FFF2-40B4-BE49-F238E27FC236}">
                <a16:creationId xmlns:a16="http://schemas.microsoft.com/office/drawing/2014/main" id="{14726893-1C7A-3F48-8E66-F018833DECE4}"/>
              </a:ext>
            </a:extLst>
          </p:cNvPr>
          <p:cNvGrpSpPr/>
          <p:nvPr/>
        </p:nvGrpSpPr>
        <p:grpSpPr>
          <a:xfrm>
            <a:off x="27797761" y="12801600"/>
            <a:ext cx="7747000" cy="1153402"/>
            <a:chOff x="8709660" y="11722610"/>
            <a:chExt cx="6972300" cy="1037031"/>
          </a:xfrm>
        </p:grpSpPr>
        <p:sp>
          <p:nvSpPr>
            <p:cNvPr id="81" name="TextBox 80" descr="Section Header and gold boundless bar">
              <a:extLst>
                <a:ext uri="{FF2B5EF4-FFF2-40B4-BE49-F238E27FC236}">
                  <a16:creationId xmlns:a16="http://schemas.microsoft.com/office/drawing/2014/main" id="{AFC27D25-8A7B-8B43-B540-6A29A3E6016A}"/>
                </a:ext>
              </a:extLst>
            </p:cNvPr>
            <p:cNvSpPr txBox="1"/>
            <p:nvPr/>
          </p:nvSpPr>
          <p:spPr>
            <a:xfrm>
              <a:off x="8709660" y="11722610"/>
              <a:ext cx="6972300" cy="830172"/>
            </a:xfrm>
            <a:prstGeom prst="rect">
              <a:avLst/>
            </a:prstGeom>
            <a:noFill/>
          </p:spPr>
          <p:txBody>
            <a:bodyPr wrap="square" rtlCol="0">
              <a:spAutoFit/>
            </a:bodyPr>
            <a:lstStyle>
              <a:defPPr>
                <a:defRPr lang="en-US"/>
              </a:defPPr>
              <a:lvl1pPr>
                <a:defRPr sz="5400" b="1">
                  <a:latin typeface="Encode Sans Normal Black" charset="0"/>
                  <a:ea typeface="Encode Sans Normal Black" charset="0"/>
                  <a:cs typeface="Encode Sans Normal Black" charset="0"/>
                </a:defRPr>
              </a:lvl1pPr>
            </a:lstStyle>
            <a:p>
              <a:r>
                <a:rPr lang="en-US" dirty="0">
                  <a:solidFill>
                    <a:srgbClr val="40296C"/>
                  </a:solidFill>
                </a:rPr>
                <a:t>Conclusion</a:t>
              </a:r>
            </a:p>
          </p:txBody>
        </p:sp>
        <p:pic>
          <p:nvPicPr>
            <p:cNvPr id="82" name="Picture 81" descr="Gold boundless bar">
              <a:extLst>
                <a:ext uri="{FF2B5EF4-FFF2-40B4-BE49-F238E27FC236}">
                  <a16:creationId xmlns:a16="http://schemas.microsoft.com/office/drawing/2014/main" id="{A72C6C48-0F78-984F-BEA3-4CA8A07E7AD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09660" y="12626963"/>
              <a:ext cx="1645920" cy="132678"/>
            </a:xfrm>
            <a:prstGeom prst="rect">
              <a:avLst/>
            </a:prstGeom>
          </p:spPr>
        </p:pic>
      </p:grpSp>
      <p:grpSp>
        <p:nvGrpSpPr>
          <p:cNvPr id="15" name="Group 14">
            <a:extLst>
              <a:ext uri="{FF2B5EF4-FFF2-40B4-BE49-F238E27FC236}">
                <a16:creationId xmlns:a16="http://schemas.microsoft.com/office/drawing/2014/main" id="{491198F9-3457-4448-A597-C07CF9901CE9}"/>
              </a:ext>
            </a:extLst>
          </p:cNvPr>
          <p:cNvGrpSpPr/>
          <p:nvPr/>
        </p:nvGrpSpPr>
        <p:grpSpPr>
          <a:xfrm>
            <a:off x="27797760" y="18013680"/>
            <a:ext cx="7785448" cy="9339858"/>
            <a:chOff x="27797760" y="17647920"/>
            <a:chExt cx="7785448" cy="9339858"/>
          </a:xfrm>
        </p:grpSpPr>
        <p:sp>
          <p:nvSpPr>
            <p:cNvPr id="32" name="TextBox 31"/>
            <p:cNvSpPr txBox="1"/>
            <p:nvPr/>
          </p:nvSpPr>
          <p:spPr>
            <a:xfrm>
              <a:off x="27836208" y="23448348"/>
              <a:ext cx="7680960" cy="3539430"/>
            </a:xfrm>
            <a:prstGeom prst="rect">
              <a:avLst/>
            </a:prstGeom>
            <a:noFill/>
          </p:spPr>
          <p:txBody>
            <a:bodyPr wrap="square" rtlCol="0">
              <a:spAutoFit/>
            </a:bodyPr>
            <a:lstStyle/>
            <a:p>
              <a:pPr algn="just"/>
              <a:r>
                <a:rPr lang="en-US" sz="2800" dirty="0">
                  <a:solidFill>
                    <a:srgbClr val="000000"/>
                  </a:solidFill>
                  <a:latin typeface="Open Sans" charset="0"/>
                </a:rPr>
                <a:t>1. We could try to generate a segmentation result, which only make a specific part of the output to be transferred. </a:t>
              </a:r>
            </a:p>
            <a:p>
              <a:r>
                <a:rPr lang="en-US" sz="2800" dirty="0">
                  <a:solidFill>
                    <a:srgbClr val="000000"/>
                  </a:solidFill>
                  <a:latin typeface="Open Sans" charset="0"/>
                </a:rPr>
                <a:t>2. From the perspective of software, we could develop an application that could get the picture from user, and thus improve the experience of users.</a:t>
              </a:r>
            </a:p>
            <a:p>
              <a:pPr algn="just"/>
              <a:endParaRPr lang="en-US" sz="2800" dirty="0">
                <a:solidFill>
                  <a:srgbClr val="000000"/>
                </a:solidFill>
                <a:latin typeface="Open Sans" charset="0"/>
              </a:endParaRPr>
            </a:p>
          </p:txBody>
        </p:sp>
        <p:grpSp>
          <p:nvGrpSpPr>
            <p:cNvPr id="86" name="Group 85" descr="Section Header and gold boundless bar">
              <a:extLst>
                <a:ext uri="{FF2B5EF4-FFF2-40B4-BE49-F238E27FC236}">
                  <a16:creationId xmlns:a16="http://schemas.microsoft.com/office/drawing/2014/main" id="{E0284A6F-79E6-024C-AD50-010BA6A9B596}"/>
                </a:ext>
              </a:extLst>
            </p:cNvPr>
            <p:cNvGrpSpPr/>
            <p:nvPr/>
          </p:nvGrpSpPr>
          <p:grpSpPr>
            <a:xfrm>
              <a:off x="27836208" y="22076748"/>
              <a:ext cx="7747000" cy="1037693"/>
              <a:chOff x="8709660" y="11722611"/>
              <a:chExt cx="6972300" cy="1037030"/>
            </a:xfrm>
          </p:grpSpPr>
          <p:sp>
            <p:nvSpPr>
              <p:cNvPr id="87" name="TextBox 86" descr="Section Header and gold boundless bar">
                <a:extLst>
                  <a:ext uri="{FF2B5EF4-FFF2-40B4-BE49-F238E27FC236}">
                    <a16:creationId xmlns:a16="http://schemas.microsoft.com/office/drawing/2014/main" id="{36763811-37EF-4242-9AC6-11C8CF84E505}"/>
                  </a:ext>
                </a:extLst>
              </p:cNvPr>
              <p:cNvSpPr txBox="1"/>
              <p:nvPr/>
            </p:nvSpPr>
            <p:spPr>
              <a:xfrm>
                <a:off x="8709660" y="11722611"/>
                <a:ext cx="6972300" cy="922740"/>
              </a:xfrm>
              <a:prstGeom prst="rect">
                <a:avLst/>
              </a:prstGeom>
              <a:noFill/>
            </p:spPr>
            <p:txBody>
              <a:bodyPr wrap="square" rtlCol="0">
                <a:spAutoFit/>
              </a:bodyPr>
              <a:lstStyle>
                <a:defPPr>
                  <a:defRPr lang="en-US"/>
                </a:defPPr>
                <a:lvl1pPr>
                  <a:defRPr sz="5400" b="1">
                    <a:latin typeface="Encode Sans Normal Black" charset="0"/>
                    <a:ea typeface="Encode Sans Normal Black" charset="0"/>
                    <a:cs typeface="Encode Sans Normal Black" charset="0"/>
                  </a:defRPr>
                </a:lvl1pPr>
              </a:lstStyle>
              <a:p>
                <a:r>
                  <a:rPr lang="en-US" dirty="0">
                    <a:solidFill>
                      <a:srgbClr val="40296C"/>
                    </a:solidFill>
                  </a:rPr>
                  <a:t>Future work  </a:t>
                </a:r>
              </a:p>
            </p:txBody>
          </p:sp>
          <p:pic>
            <p:nvPicPr>
              <p:cNvPr id="88" name="Picture 87" descr="Gold boundless bar">
                <a:extLst>
                  <a:ext uri="{FF2B5EF4-FFF2-40B4-BE49-F238E27FC236}">
                    <a16:creationId xmlns:a16="http://schemas.microsoft.com/office/drawing/2014/main" id="{15EBE42F-C398-B048-9716-8CA075132E3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09660" y="12626963"/>
                <a:ext cx="1645920" cy="132678"/>
              </a:xfrm>
              <a:prstGeom prst="rect">
                <a:avLst/>
              </a:prstGeom>
            </p:spPr>
          </p:pic>
        </p:grpSp>
        <p:sp>
          <p:nvSpPr>
            <p:cNvPr id="89" name="TextBox 88">
              <a:extLst>
                <a:ext uri="{FF2B5EF4-FFF2-40B4-BE49-F238E27FC236}">
                  <a16:creationId xmlns:a16="http://schemas.microsoft.com/office/drawing/2014/main" id="{5056D358-4477-D84B-AAA8-0DD17480F1BE}"/>
                </a:ext>
              </a:extLst>
            </p:cNvPr>
            <p:cNvSpPr txBox="1"/>
            <p:nvPr/>
          </p:nvSpPr>
          <p:spPr>
            <a:xfrm>
              <a:off x="27797760" y="17647920"/>
              <a:ext cx="7680960" cy="4401205"/>
            </a:xfrm>
            <a:prstGeom prst="rect">
              <a:avLst/>
            </a:prstGeom>
            <a:noFill/>
          </p:spPr>
          <p:txBody>
            <a:bodyPr wrap="square" rtlCol="0">
              <a:spAutoFit/>
            </a:bodyPr>
            <a:lstStyle/>
            <a:p>
              <a:pPr algn="just"/>
              <a:r>
                <a:rPr lang="en-US" sz="2800" dirty="0">
                  <a:solidFill>
                    <a:srgbClr val="000000"/>
                  </a:solidFill>
                  <a:latin typeface="Open Sans" charset="0"/>
                </a:rPr>
                <a:t>1. The style transfer algorithm performs an obvious changing on visual perspective. It demonstrates that the feature map got from the structure of CNN did represent the visual style of an image to a certain extent.</a:t>
              </a:r>
            </a:p>
            <a:p>
              <a:pPr algn="just"/>
              <a:r>
                <a:rPr lang="en-US" sz="2800" dirty="0">
                  <a:solidFill>
                    <a:srgbClr val="000000"/>
                  </a:solidFill>
                  <a:latin typeface="Open Sans" charset="0"/>
                </a:rPr>
                <a:t>2. The color keeps unchanged after color retained algorithm.</a:t>
              </a:r>
            </a:p>
            <a:p>
              <a:pPr algn="just"/>
              <a:r>
                <a:rPr lang="en-US" sz="2800" dirty="0">
                  <a:solidFill>
                    <a:srgbClr val="000000"/>
                  </a:solidFill>
                  <a:latin typeface="Open Sans" charset="0"/>
                </a:rPr>
                <a:t>3. The FNST take less time to compute the result, which is enough for an GXT1060 to generate a smooth transferred video.</a:t>
              </a:r>
            </a:p>
          </p:txBody>
        </p:sp>
      </p:grpSp>
      <p:grpSp>
        <p:nvGrpSpPr>
          <p:cNvPr id="18" name="Group 17">
            <a:extLst>
              <a:ext uri="{FF2B5EF4-FFF2-40B4-BE49-F238E27FC236}">
                <a16:creationId xmlns:a16="http://schemas.microsoft.com/office/drawing/2014/main" id="{7BB50ABB-9200-C748-8936-D7ADA1F98C45}"/>
              </a:ext>
            </a:extLst>
          </p:cNvPr>
          <p:cNvGrpSpPr/>
          <p:nvPr/>
        </p:nvGrpSpPr>
        <p:grpSpPr>
          <a:xfrm>
            <a:off x="9601200" y="6858000"/>
            <a:ext cx="17259155" cy="5297970"/>
            <a:chOff x="9601200" y="6858000"/>
            <a:chExt cx="17259155" cy="5297970"/>
          </a:xfrm>
        </p:grpSpPr>
        <p:grpSp>
          <p:nvGrpSpPr>
            <p:cNvPr id="7" name="Group 6">
              <a:extLst>
                <a:ext uri="{FF2B5EF4-FFF2-40B4-BE49-F238E27FC236}">
                  <a16:creationId xmlns:a16="http://schemas.microsoft.com/office/drawing/2014/main" id="{982E3427-6AA9-3E44-99C0-E3BEB5E1AE17}"/>
                </a:ext>
              </a:extLst>
            </p:cNvPr>
            <p:cNvGrpSpPr/>
            <p:nvPr/>
          </p:nvGrpSpPr>
          <p:grpSpPr>
            <a:xfrm>
              <a:off x="9601200" y="6858000"/>
              <a:ext cx="17259155" cy="5297970"/>
              <a:chOff x="9601200" y="6858000"/>
              <a:chExt cx="17259155" cy="5297970"/>
            </a:xfrm>
          </p:grpSpPr>
          <p:grpSp>
            <p:nvGrpSpPr>
              <p:cNvPr id="6" name="Group 5">
                <a:extLst>
                  <a:ext uri="{FF2B5EF4-FFF2-40B4-BE49-F238E27FC236}">
                    <a16:creationId xmlns:a16="http://schemas.microsoft.com/office/drawing/2014/main" id="{FCFA63E3-9DD6-E040-BF6D-1EDB7066ABDF}"/>
                  </a:ext>
                </a:extLst>
              </p:cNvPr>
              <p:cNvGrpSpPr/>
              <p:nvPr/>
            </p:nvGrpSpPr>
            <p:grpSpPr>
              <a:xfrm>
                <a:off x="9601200" y="6858000"/>
                <a:ext cx="17259155" cy="5297970"/>
                <a:chOff x="222726" y="838673"/>
                <a:chExt cx="17259155" cy="5297970"/>
              </a:xfrm>
            </p:grpSpPr>
            <p:sp>
              <p:nvSpPr>
                <p:cNvPr id="44" name="Cube 43">
                  <a:extLst>
                    <a:ext uri="{FF2B5EF4-FFF2-40B4-BE49-F238E27FC236}">
                      <a16:creationId xmlns:a16="http://schemas.microsoft.com/office/drawing/2014/main" id="{C9878431-5ED1-174A-90C5-701C40970560}"/>
                    </a:ext>
                  </a:extLst>
                </p:cNvPr>
                <p:cNvSpPr/>
                <p:nvPr/>
              </p:nvSpPr>
              <p:spPr>
                <a:xfrm>
                  <a:off x="9947718" y="838673"/>
                  <a:ext cx="7534163" cy="5205522"/>
                </a:xfrm>
                <a:prstGeom prst="cube">
                  <a:avLst>
                    <a:gd name="adj" fmla="val 2349"/>
                  </a:avLst>
                </a:prstGeom>
                <a:solidFill>
                  <a:srgbClr val="4B2E82">
                    <a:alpha val="30000"/>
                  </a:srgbClr>
                </a:solidFill>
                <a:ln>
                  <a:solidFill>
                    <a:schemeClr val="accent1">
                      <a:alpha val="2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ube 44">
                  <a:extLst>
                    <a:ext uri="{FF2B5EF4-FFF2-40B4-BE49-F238E27FC236}">
                      <a16:creationId xmlns:a16="http://schemas.microsoft.com/office/drawing/2014/main" id="{EE3B23E4-B161-C24F-BA66-00CC2F984CE0}"/>
                    </a:ext>
                  </a:extLst>
                </p:cNvPr>
                <p:cNvSpPr/>
                <p:nvPr/>
              </p:nvSpPr>
              <p:spPr>
                <a:xfrm>
                  <a:off x="222726" y="841248"/>
                  <a:ext cx="7534163" cy="5205522"/>
                </a:xfrm>
                <a:prstGeom prst="cube">
                  <a:avLst>
                    <a:gd name="adj" fmla="val 2349"/>
                  </a:avLst>
                </a:prstGeom>
                <a:solidFill>
                  <a:srgbClr val="E8D4A4">
                    <a:alpha val="70000"/>
                  </a:srgbClr>
                </a:solidFill>
                <a:ln>
                  <a:solidFill>
                    <a:schemeClr val="accent1">
                      <a:shade val="50000"/>
                      <a:alpha val="1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88F9842E-CE88-D947-88F8-CD2ABC748896}"/>
                    </a:ext>
                  </a:extLst>
                </p:cNvPr>
                <p:cNvSpPr/>
                <p:nvPr/>
              </p:nvSpPr>
              <p:spPr>
                <a:xfrm>
                  <a:off x="652517" y="3554876"/>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63C1D030-4DDF-EB4C-B5AD-803E50E49901}"/>
                    </a:ext>
                  </a:extLst>
                </p:cNvPr>
                <p:cNvSpPr/>
                <p:nvPr/>
              </p:nvSpPr>
              <p:spPr>
                <a:xfrm>
                  <a:off x="804917" y="3707276"/>
                  <a:ext cx="914400" cy="9144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9B2B80A8-3991-E543-BFD0-B0B46A4CDD54}"/>
                    </a:ext>
                  </a:extLst>
                </p:cNvPr>
                <p:cNvSpPr/>
                <p:nvPr/>
              </p:nvSpPr>
              <p:spPr>
                <a:xfrm>
                  <a:off x="957317" y="3859676"/>
                  <a:ext cx="914400" cy="9144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B867B7AE-3A21-924B-8067-CC350275ABD9}"/>
                    </a:ext>
                  </a:extLst>
                </p:cNvPr>
                <p:cNvSpPr>
                  <a:spLocks/>
                </p:cNvSpPr>
                <p:nvPr/>
              </p:nvSpPr>
              <p:spPr>
                <a:xfrm>
                  <a:off x="648696" y="1462641"/>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C3B0941-1396-074F-91BD-CC9DD0ABC245}"/>
                    </a:ext>
                  </a:extLst>
                </p:cNvPr>
                <p:cNvSpPr>
                  <a:spLocks noChangeAspect="1"/>
                </p:cNvSpPr>
                <p:nvPr/>
              </p:nvSpPr>
              <p:spPr>
                <a:xfrm>
                  <a:off x="801096" y="1615041"/>
                  <a:ext cx="914400" cy="9144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389B2CB4-A2C4-944D-A741-5C7468D3DF24}"/>
                    </a:ext>
                  </a:extLst>
                </p:cNvPr>
                <p:cNvSpPr>
                  <a:spLocks noChangeAspect="1"/>
                </p:cNvSpPr>
                <p:nvPr/>
              </p:nvSpPr>
              <p:spPr>
                <a:xfrm>
                  <a:off x="953496" y="1767441"/>
                  <a:ext cx="914400" cy="9144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AA6BFB04-B147-4C4F-9949-2589C1F44FA2}"/>
                    </a:ext>
                  </a:extLst>
                </p:cNvPr>
                <p:cNvSpPr txBox="1"/>
                <p:nvPr/>
              </p:nvSpPr>
              <p:spPr>
                <a:xfrm>
                  <a:off x="622570" y="2744978"/>
                  <a:ext cx="1749514" cy="461665"/>
                </a:xfrm>
                <a:prstGeom prst="rect">
                  <a:avLst/>
                </a:prstGeom>
                <a:noFill/>
              </p:spPr>
              <p:txBody>
                <a:bodyPr wrap="square" rtlCol="0">
                  <a:spAutoFit/>
                </a:bodyPr>
                <a:lstStyle/>
                <a:p>
                  <a:r>
                    <a:rPr lang="en-US" sz="2400" dirty="0"/>
                    <a:t>Style</a:t>
                  </a:r>
                  <a:r>
                    <a:rPr lang="zh-CN" altLang="en-US" sz="2400" dirty="0"/>
                    <a:t> </a:t>
                  </a:r>
                  <a:r>
                    <a:rPr lang="en-US" altLang="zh-CN" sz="2400" dirty="0"/>
                    <a:t>image</a:t>
                  </a:r>
                  <a:endParaRPr lang="en-US" sz="2400" dirty="0"/>
                </a:p>
              </p:txBody>
            </p:sp>
            <p:sp>
              <p:nvSpPr>
                <p:cNvPr id="57" name="TextBox 56">
                  <a:extLst>
                    <a:ext uri="{FF2B5EF4-FFF2-40B4-BE49-F238E27FC236}">
                      <a16:creationId xmlns:a16="http://schemas.microsoft.com/office/drawing/2014/main" id="{AFB3841D-7989-F64C-8C31-AFEF58C6FE5C}"/>
                    </a:ext>
                  </a:extLst>
                </p:cNvPr>
                <p:cNvSpPr txBox="1"/>
                <p:nvPr/>
              </p:nvSpPr>
              <p:spPr>
                <a:xfrm>
                  <a:off x="626392" y="4821973"/>
                  <a:ext cx="2019531" cy="461665"/>
                </a:xfrm>
                <a:prstGeom prst="rect">
                  <a:avLst/>
                </a:prstGeom>
                <a:noFill/>
              </p:spPr>
              <p:txBody>
                <a:bodyPr wrap="square" rtlCol="0">
                  <a:spAutoFit/>
                </a:bodyPr>
                <a:lstStyle/>
                <a:p>
                  <a:r>
                    <a:rPr lang="en-US" altLang="zh-CN" sz="2400" dirty="0"/>
                    <a:t>content</a:t>
                  </a:r>
                  <a:r>
                    <a:rPr lang="zh-CN" altLang="en-US" sz="2400" dirty="0"/>
                    <a:t> </a:t>
                  </a:r>
                  <a:r>
                    <a:rPr lang="en-US" altLang="zh-CN" sz="2400" dirty="0"/>
                    <a:t>image</a:t>
                  </a:r>
                  <a:endParaRPr lang="en-US" sz="2400" dirty="0"/>
                </a:p>
              </p:txBody>
            </p:sp>
            <p:cxnSp>
              <p:nvCxnSpPr>
                <p:cNvPr id="58" name="Straight Arrow Connector 57">
                  <a:extLst>
                    <a:ext uri="{FF2B5EF4-FFF2-40B4-BE49-F238E27FC236}">
                      <a16:creationId xmlns:a16="http://schemas.microsoft.com/office/drawing/2014/main" id="{DA0277B6-C564-C54F-87F9-B00781B47EA5}"/>
                    </a:ext>
                  </a:extLst>
                </p:cNvPr>
                <p:cNvCxnSpPr>
                  <a:cxnSpLocks noChangeAspect="1"/>
                </p:cNvCxnSpPr>
                <p:nvPr/>
              </p:nvCxnSpPr>
              <p:spPr>
                <a:xfrm>
                  <a:off x="2085610" y="2013458"/>
                  <a:ext cx="1097280" cy="731520"/>
                </a:xfrm>
                <a:prstGeom prst="straightConnector1">
                  <a:avLst/>
                </a:prstGeom>
                <a:ln w="63500">
                  <a:solidFill>
                    <a:schemeClr val="accent1"/>
                  </a:solidFill>
                  <a:headEnd w="lg" len="lg"/>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3B664A76-B012-244F-8E99-E0B5D6ABF3AD}"/>
                    </a:ext>
                  </a:extLst>
                </p:cNvPr>
                <p:cNvCxnSpPr>
                  <a:cxnSpLocks/>
                </p:cNvCxnSpPr>
                <p:nvPr/>
              </p:nvCxnSpPr>
              <p:spPr>
                <a:xfrm rot="-4200000">
                  <a:off x="2085610" y="3476498"/>
                  <a:ext cx="1097280" cy="731520"/>
                </a:xfrm>
                <a:prstGeom prst="straightConnector1">
                  <a:avLst/>
                </a:prstGeom>
                <a:ln w="63500" cap="flat" cmpd="sng">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61" name="Picture 60" descr="A close up of an animal&#10;&#10;Description automatically generated">
                  <a:extLst>
                    <a:ext uri="{FF2B5EF4-FFF2-40B4-BE49-F238E27FC236}">
                      <a16:creationId xmlns:a16="http://schemas.microsoft.com/office/drawing/2014/main" id="{CBAC592D-26BC-D048-986D-8C3BB382B332}"/>
                    </a:ext>
                  </a:extLst>
                </p:cNvPr>
                <p:cNvPicPr>
                  <a:picLocks noChangeAspect="1"/>
                </p:cNvPicPr>
                <p:nvPr/>
              </p:nvPicPr>
              <p:blipFill>
                <a:blip r:embed="rId8"/>
                <a:stretch>
                  <a:fillRect/>
                </a:stretch>
              </p:blipFill>
              <p:spPr>
                <a:xfrm>
                  <a:off x="1063045" y="3870562"/>
                  <a:ext cx="822960" cy="822960"/>
                </a:xfrm>
                <a:prstGeom prst="rect">
                  <a:avLst/>
                </a:prstGeom>
              </p:spPr>
            </p:pic>
            <p:sp>
              <p:nvSpPr>
                <p:cNvPr id="63" name="Rectangle 62">
                  <a:extLst>
                    <a:ext uri="{FF2B5EF4-FFF2-40B4-BE49-F238E27FC236}">
                      <a16:creationId xmlns:a16="http://schemas.microsoft.com/office/drawing/2014/main" id="{5EA06663-34F1-7B4F-9875-164A9FBCAC9C}"/>
                    </a:ext>
                  </a:extLst>
                </p:cNvPr>
                <p:cNvSpPr/>
                <p:nvPr/>
              </p:nvSpPr>
              <p:spPr>
                <a:xfrm>
                  <a:off x="3182890" y="2744979"/>
                  <a:ext cx="1733006" cy="775063"/>
                </a:xfrm>
                <a:prstGeom prst="rect">
                  <a:avLst/>
                </a:prstGeom>
                <a:solidFill>
                  <a:srgbClr val="4A2C83"/>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0" name="TextBox 69">
                  <a:extLst>
                    <a:ext uri="{FF2B5EF4-FFF2-40B4-BE49-F238E27FC236}">
                      <a16:creationId xmlns:a16="http://schemas.microsoft.com/office/drawing/2014/main" id="{F3A20AF2-FDC1-1B47-9449-965E5C1F47E2}"/>
                    </a:ext>
                  </a:extLst>
                </p:cNvPr>
                <p:cNvSpPr txBox="1"/>
                <p:nvPr/>
              </p:nvSpPr>
              <p:spPr>
                <a:xfrm>
                  <a:off x="3182890" y="2744980"/>
                  <a:ext cx="1733006" cy="830997"/>
                </a:xfrm>
                <a:prstGeom prst="rect">
                  <a:avLst/>
                </a:prstGeom>
                <a:noFill/>
              </p:spPr>
              <p:txBody>
                <a:bodyPr wrap="square" rtlCol="0">
                  <a:spAutoFit/>
                </a:bodyPr>
                <a:lstStyle/>
                <a:p>
                  <a:pPr algn="ctr"/>
                  <a:r>
                    <a:rPr lang="en-US" sz="2400" b="1" dirty="0">
                      <a:solidFill>
                        <a:srgbClr val="E8D4A4"/>
                      </a:solidFill>
                    </a:rPr>
                    <a:t>Pre-trained VGG19</a:t>
                  </a:r>
                </a:p>
              </p:txBody>
            </p:sp>
            <p:cxnSp>
              <p:nvCxnSpPr>
                <p:cNvPr id="71" name="Straight Arrow Connector 70">
                  <a:extLst>
                    <a:ext uri="{FF2B5EF4-FFF2-40B4-BE49-F238E27FC236}">
                      <a16:creationId xmlns:a16="http://schemas.microsoft.com/office/drawing/2014/main" id="{093F743B-92F3-284F-82E7-1D0BDC8928D2}"/>
                    </a:ext>
                  </a:extLst>
                </p:cNvPr>
                <p:cNvCxnSpPr>
                  <a:cxnSpLocks/>
                </p:cNvCxnSpPr>
                <p:nvPr/>
              </p:nvCxnSpPr>
              <p:spPr>
                <a:xfrm rot="-4200000">
                  <a:off x="4909103" y="2011280"/>
                  <a:ext cx="1097280" cy="731520"/>
                </a:xfrm>
                <a:prstGeom prst="straightConnector1">
                  <a:avLst/>
                </a:prstGeom>
                <a:ln w="63500" cap="flat">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8E54F59D-E20D-844C-8660-AACC3CB2A085}"/>
                    </a:ext>
                  </a:extLst>
                </p:cNvPr>
                <p:cNvCxnSpPr>
                  <a:cxnSpLocks noChangeAspect="1"/>
                </p:cNvCxnSpPr>
                <p:nvPr/>
              </p:nvCxnSpPr>
              <p:spPr>
                <a:xfrm>
                  <a:off x="4909103" y="3520041"/>
                  <a:ext cx="1097280" cy="731520"/>
                </a:xfrm>
                <a:prstGeom prst="straightConnector1">
                  <a:avLst/>
                </a:prstGeom>
                <a:ln w="63500" cmpd="sng">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45ACBB16-5360-604B-B0C0-DCBF7E9DA151}"/>
                    </a:ext>
                  </a:extLst>
                </p:cNvPr>
                <p:cNvSpPr txBox="1">
                  <a:spLocks noChangeAspect="1"/>
                </p:cNvSpPr>
                <p:nvPr/>
              </p:nvSpPr>
              <p:spPr>
                <a:xfrm>
                  <a:off x="5989091" y="1504343"/>
                  <a:ext cx="1188720" cy="830997"/>
                </a:xfrm>
                <a:prstGeom prst="rect">
                  <a:avLst/>
                </a:prstGeom>
                <a:solidFill>
                  <a:schemeClr val="accent2">
                    <a:lumMod val="50000"/>
                  </a:schemeClr>
                </a:solidFill>
              </p:spPr>
              <p:txBody>
                <a:bodyPr wrap="square" rtlCol="0">
                  <a:spAutoFit/>
                </a:bodyPr>
                <a:lstStyle/>
                <a:p>
                  <a:r>
                    <a:rPr lang="en-US" sz="2400" dirty="0">
                      <a:solidFill>
                        <a:srgbClr val="E8D4A4"/>
                      </a:solidFill>
                    </a:rPr>
                    <a:t>Content feature </a:t>
                  </a:r>
                </a:p>
              </p:txBody>
            </p:sp>
            <p:sp>
              <p:nvSpPr>
                <p:cNvPr id="84" name="Rectangle 83">
                  <a:extLst>
                    <a:ext uri="{FF2B5EF4-FFF2-40B4-BE49-F238E27FC236}">
                      <a16:creationId xmlns:a16="http://schemas.microsoft.com/office/drawing/2014/main" id="{6805A5AF-26B3-604B-9885-8A74BC6698C0}"/>
                    </a:ext>
                  </a:extLst>
                </p:cNvPr>
                <p:cNvSpPr>
                  <a:spLocks/>
                </p:cNvSpPr>
                <p:nvPr/>
              </p:nvSpPr>
              <p:spPr>
                <a:xfrm>
                  <a:off x="6006383" y="3769743"/>
                  <a:ext cx="1188720" cy="914400"/>
                </a:xfrm>
                <a:prstGeom prst="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Style feature</a:t>
                  </a:r>
                </a:p>
              </p:txBody>
            </p:sp>
            <p:sp>
              <p:nvSpPr>
                <p:cNvPr id="85" name="Rectangle 84">
                  <a:extLst>
                    <a:ext uri="{FF2B5EF4-FFF2-40B4-BE49-F238E27FC236}">
                      <a16:creationId xmlns:a16="http://schemas.microsoft.com/office/drawing/2014/main" id="{882A62F9-9649-D947-90B5-CB0DC48B7BE3}"/>
                    </a:ext>
                  </a:extLst>
                </p:cNvPr>
                <p:cNvSpPr/>
                <p:nvPr/>
              </p:nvSpPr>
              <p:spPr>
                <a:xfrm>
                  <a:off x="15915916" y="2488076"/>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E08AE8C5-F454-8047-972A-B594642F67FF}"/>
                    </a:ext>
                  </a:extLst>
                </p:cNvPr>
                <p:cNvSpPr/>
                <p:nvPr/>
              </p:nvSpPr>
              <p:spPr>
                <a:xfrm>
                  <a:off x="16068316" y="2640476"/>
                  <a:ext cx="914400" cy="9144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074CAE5A-7526-A043-A48B-7955AD583010}"/>
                    </a:ext>
                  </a:extLst>
                </p:cNvPr>
                <p:cNvSpPr/>
                <p:nvPr/>
              </p:nvSpPr>
              <p:spPr>
                <a:xfrm>
                  <a:off x="16220716" y="2792876"/>
                  <a:ext cx="914400" cy="9144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6" name="Straight Arrow Connector 95">
                  <a:extLst>
                    <a:ext uri="{FF2B5EF4-FFF2-40B4-BE49-F238E27FC236}">
                      <a16:creationId xmlns:a16="http://schemas.microsoft.com/office/drawing/2014/main" id="{13A21AC8-4C51-C146-908A-DBAD4A7D4833}"/>
                    </a:ext>
                  </a:extLst>
                </p:cNvPr>
                <p:cNvCxnSpPr>
                  <a:cxnSpLocks noChangeAspect="1"/>
                </p:cNvCxnSpPr>
                <p:nvPr/>
              </p:nvCxnSpPr>
              <p:spPr>
                <a:xfrm>
                  <a:off x="11973479" y="2042562"/>
                  <a:ext cx="1097280" cy="731520"/>
                </a:xfrm>
                <a:prstGeom prst="straightConnector1">
                  <a:avLst/>
                </a:prstGeom>
                <a:ln w="635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4A065CDE-360A-8F4B-9084-449B2CD99D44}"/>
                    </a:ext>
                  </a:extLst>
                </p:cNvPr>
                <p:cNvCxnSpPr>
                  <a:cxnSpLocks/>
                </p:cNvCxnSpPr>
                <p:nvPr/>
              </p:nvCxnSpPr>
              <p:spPr>
                <a:xfrm rot="-4200000">
                  <a:off x="12004475" y="3610255"/>
                  <a:ext cx="1097280" cy="731520"/>
                </a:xfrm>
                <a:prstGeom prst="straightConnector1">
                  <a:avLst/>
                </a:prstGeom>
                <a:ln w="63500" cap="flat">
                  <a:solidFill>
                    <a:schemeClr val="accent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B54B691D-FF32-6A4D-A153-6DA051410BF7}"/>
                    </a:ext>
                  </a:extLst>
                </p:cNvPr>
                <p:cNvSpPr txBox="1"/>
                <p:nvPr/>
              </p:nvSpPr>
              <p:spPr>
                <a:xfrm>
                  <a:off x="16266545" y="3885801"/>
                  <a:ext cx="822742" cy="461665"/>
                </a:xfrm>
                <a:prstGeom prst="rect">
                  <a:avLst/>
                </a:prstGeom>
                <a:noFill/>
              </p:spPr>
              <p:txBody>
                <a:bodyPr wrap="square" rtlCol="0">
                  <a:spAutoFit/>
                </a:bodyPr>
                <a:lstStyle/>
                <a:p>
                  <a:pPr algn="ctr"/>
                  <a:r>
                    <a:rPr lang="en-US" sz="2400" dirty="0"/>
                    <a:t>Goal</a:t>
                  </a:r>
                </a:p>
              </p:txBody>
            </p:sp>
            <p:sp>
              <p:nvSpPr>
                <p:cNvPr id="99" name="Rectangle 98">
                  <a:extLst>
                    <a:ext uri="{FF2B5EF4-FFF2-40B4-BE49-F238E27FC236}">
                      <a16:creationId xmlns:a16="http://schemas.microsoft.com/office/drawing/2014/main" id="{8C22D92B-8FBE-7042-A100-FFE9299B670F}"/>
                    </a:ext>
                  </a:extLst>
                </p:cNvPr>
                <p:cNvSpPr/>
                <p:nvPr/>
              </p:nvSpPr>
              <p:spPr>
                <a:xfrm>
                  <a:off x="13092097" y="2710144"/>
                  <a:ext cx="1733006" cy="775063"/>
                </a:xfrm>
                <a:prstGeom prst="rect">
                  <a:avLst/>
                </a:prstGeom>
                <a:solidFill>
                  <a:srgbClr val="4A2C83"/>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0" name="TextBox 99">
                  <a:extLst>
                    <a:ext uri="{FF2B5EF4-FFF2-40B4-BE49-F238E27FC236}">
                      <a16:creationId xmlns:a16="http://schemas.microsoft.com/office/drawing/2014/main" id="{5C5AFBAD-0082-8D40-AA59-A6606CC4EA98}"/>
                    </a:ext>
                  </a:extLst>
                </p:cNvPr>
                <p:cNvSpPr txBox="1"/>
                <p:nvPr/>
              </p:nvSpPr>
              <p:spPr>
                <a:xfrm>
                  <a:off x="13134573" y="2704292"/>
                  <a:ext cx="1733006" cy="830997"/>
                </a:xfrm>
                <a:prstGeom prst="rect">
                  <a:avLst/>
                </a:prstGeom>
                <a:noFill/>
              </p:spPr>
              <p:txBody>
                <a:bodyPr wrap="square" rtlCol="0">
                  <a:spAutoFit/>
                </a:bodyPr>
                <a:lstStyle/>
                <a:p>
                  <a:pPr algn="ctr"/>
                  <a:r>
                    <a:rPr lang="en-US" sz="2400" b="1" dirty="0">
                      <a:solidFill>
                        <a:srgbClr val="E8D4A4"/>
                      </a:solidFill>
                    </a:rPr>
                    <a:t>Pre-trained VGG19</a:t>
                  </a:r>
                </a:p>
              </p:txBody>
            </p:sp>
            <p:cxnSp>
              <p:nvCxnSpPr>
                <p:cNvPr id="101" name="Straight Arrow Connector 100">
                  <a:extLst>
                    <a:ext uri="{FF2B5EF4-FFF2-40B4-BE49-F238E27FC236}">
                      <a16:creationId xmlns:a16="http://schemas.microsoft.com/office/drawing/2014/main" id="{9F0D8E69-080F-9647-AD70-4D3D45D597F9}"/>
                    </a:ext>
                  </a:extLst>
                </p:cNvPr>
                <p:cNvCxnSpPr>
                  <a:cxnSpLocks/>
                </p:cNvCxnSpPr>
                <p:nvPr/>
              </p:nvCxnSpPr>
              <p:spPr>
                <a:xfrm flipH="1">
                  <a:off x="14825103" y="3098234"/>
                  <a:ext cx="1090813"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02" name="TextBox 101">
                  <a:extLst>
                    <a:ext uri="{FF2B5EF4-FFF2-40B4-BE49-F238E27FC236}">
                      <a16:creationId xmlns:a16="http://schemas.microsoft.com/office/drawing/2014/main" id="{EDC4EBAE-B23F-924B-A743-EC7556440022}"/>
                    </a:ext>
                  </a:extLst>
                </p:cNvPr>
                <p:cNvSpPr txBox="1">
                  <a:spLocks noChangeAspect="1"/>
                </p:cNvSpPr>
                <p:nvPr/>
              </p:nvSpPr>
              <p:spPr>
                <a:xfrm>
                  <a:off x="10776051" y="1509269"/>
                  <a:ext cx="1188720" cy="830997"/>
                </a:xfrm>
                <a:prstGeom prst="rect">
                  <a:avLst/>
                </a:prstGeom>
                <a:solidFill>
                  <a:schemeClr val="accent6">
                    <a:lumMod val="50000"/>
                  </a:schemeClr>
                </a:solidFill>
              </p:spPr>
              <p:txBody>
                <a:bodyPr wrap="square" rtlCol="0">
                  <a:spAutoFit/>
                </a:bodyPr>
                <a:lstStyle/>
                <a:p>
                  <a:r>
                    <a:rPr lang="en-US" sz="2400" dirty="0">
                      <a:solidFill>
                        <a:srgbClr val="E8D4A4"/>
                      </a:solidFill>
                    </a:rPr>
                    <a:t>Content feature </a:t>
                  </a:r>
                </a:p>
              </p:txBody>
            </p:sp>
            <p:sp>
              <p:nvSpPr>
                <p:cNvPr id="103" name="Rectangle 102">
                  <a:extLst>
                    <a:ext uri="{FF2B5EF4-FFF2-40B4-BE49-F238E27FC236}">
                      <a16:creationId xmlns:a16="http://schemas.microsoft.com/office/drawing/2014/main" id="{49D22D0B-51A6-984D-89CB-E89D9059BC71}"/>
                    </a:ext>
                  </a:extLst>
                </p:cNvPr>
                <p:cNvSpPr>
                  <a:spLocks/>
                </p:cNvSpPr>
                <p:nvPr/>
              </p:nvSpPr>
              <p:spPr>
                <a:xfrm>
                  <a:off x="10793343" y="3774669"/>
                  <a:ext cx="1188720" cy="9144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Style feature</a:t>
                  </a:r>
                </a:p>
              </p:txBody>
            </p:sp>
            <p:sp>
              <p:nvSpPr>
                <p:cNvPr id="104" name="TextBox 103">
                  <a:extLst>
                    <a:ext uri="{FF2B5EF4-FFF2-40B4-BE49-F238E27FC236}">
                      <a16:creationId xmlns:a16="http://schemas.microsoft.com/office/drawing/2014/main" id="{A2FFB949-57F5-AA48-9CE5-FE74D7FCC65A}"/>
                    </a:ext>
                  </a:extLst>
                </p:cNvPr>
                <p:cNvSpPr txBox="1"/>
                <p:nvPr/>
              </p:nvSpPr>
              <p:spPr>
                <a:xfrm>
                  <a:off x="8014852" y="2772710"/>
                  <a:ext cx="1640370" cy="923330"/>
                </a:xfrm>
                <a:prstGeom prst="rect">
                  <a:avLst/>
                </a:prstGeom>
                <a:solidFill>
                  <a:srgbClr val="4A2C83"/>
                </a:solidFill>
              </p:spPr>
              <p:txBody>
                <a:bodyPr wrap="square" rtlCol="0">
                  <a:spAutoFit/>
                </a:bodyPr>
                <a:lstStyle/>
                <a:p>
                  <a:pPr algn="ctr"/>
                  <a:r>
                    <a:rPr lang="en-US" sz="5400" b="1" dirty="0">
                      <a:solidFill>
                        <a:srgbClr val="E8D4A4"/>
                      </a:solidFill>
                    </a:rPr>
                    <a:t>LOSS</a:t>
                  </a:r>
                </a:p>
              </p:txBody>
            </p:sp>
            <p:sp>
              <p:nvSpPr>
                <p:cNvPr id="105" name="TextBox 104">
                  <a:extLst>
                    <a:ext uri="{FF2B5EF4-FFF2-40B4-BE49-F238E27FC236}">
                      <a16:creationId xmlns:a16="http://schemas.microsoft.com/office/drawing/2014/main" id="{4BAFE85E-5D40-CE44-94BA-7A2AC471B644}"/>
                    </a:ext>
                  </a:extLst>
                </p:cNvPr>
                <p:cNvSpPr txBox="1"/>
                <p:nvPr/>
              </p:nvSpPr>
              <p:spPr>
                <a:xfrm>
                  <a:off x="2219882" y="5490312"/>
                  <a:ext cx="3659021" cy="646331"/>
                </a:xfrm>
                <a:prstGeom prst="rect">
                  <a:avLst/>
                </a:prstGeom>
                <a:noFill/>
              </p:spPr>
              <p:txBody>
                <a:bodyPr wrap="square" rtlCol="0">
                  <a:spAutoFit/>
                </a:bodyPr>
                <a:lstStyle/>
                <a:p>
                  <a:pPr algn="ctr"/>
                  <a:r>
                    <a:rPr lang="en-US" sz="3600" dirty="0"/>
                    <a:t>Static Parameter </a:t>
                  </a:r>
                </a:p>
              </p:txBody>
            </p:sp>
            <p:sp>
              <p:nvSpPr>
                <p:cNvPr id="106" name="TextBox 105">
                  <a:extLst>
                    <a:ext uri="{FF2B5EF4-FFF2-40B4-BE49-F238E27FC236}">
                      <a16:creationId xmlns:a16="http://schemas.microsoft.com/office/drawing/2014/main" id="{87F87707-A537-F54D-9BB4-D2DFA7B8D1A6}"/>
                    </a:ext>
                  </a:extLst>
                </p:cNvPr>
                <p:cNvSpPr txBox="1"/>
                <p:nvPr/>
              </p:nvSpPr>
              <p:spPr>
                <a:xfrm>
                  <a:off x="12171565" y="5490311"/>
                  <a:ext cx="3659021" cy="646331"/>
                </a:xfrm>
                <a:prstGeom prst="rect">
                  <a:avLst/>
                </a:prstGeom>
                <a:noFill/>
              </p:spPr>
              <p:txBody>
                <a:bodyPr wrap="square" rtlCol="0">
                  <a:spAutoFit/>
                </a:bodyPr>
                <a:lstStyle/>
                <a:p>
                  <a:pPr algn="ctr"/>
                  <a:r>
                    <a:rPr lang="en-US" sz="3600" dirty="0"/>
                    <a:t>Train area </a:t>
                  </a:r>
                </a:p>
              </p:txBody>
            </p:sp>
            <p:pic>
              <p:nvPicPr>
                <p:cNvPr id="107" name="Picture 106">
                  <a:extLst>
                    <a:ext uri="{FF2B5EF4-FFF2-40B4-BE49-F238E27FC236}">
                      <a16:creationId xmlns:a16="http://schemas.microsoft.com/office/drawing/2014/main" id="{91E87CBE-5E5C-F340-B869-6AB6766E5F64}"/>
                    </a:ext>
                  </a:extLst>
                </p:cNvPr>
                <p:cNvPicPr>
                  <a:picLocks noChangeAspect="1"/>
                </p:cNvPicPr>
                <p:nvPr/>
              </p:nvPicPr>
              <p:blipFill>
                <a:blip r:embed="rId9"/>
                <a:stretch>
                  <a:fillRect/>
                </a:stretch>
              </p:blipFill>
              <p:spPr>
                <a:xfrm>
                  <a:off x="16241699" y="2819001"/>
                  <a:ext cx="822960" cy="822960"/>
                </a:xfrm>
                <a:prstGeom prst="rect">
                  <a:avLst/>
                </a:prstGeom>
              </p:spPr>
            </p:pic>
            <p:cxnSp>
              <p:nvCxnSpPr>
                <p:cNvPr id="108" name="Elbow Connector 107">
                  <a:extLst>
                    <a:ext uri="{FF2B5EF4-FFF2-40B4-BE49-F238E27FC236}">
                      <a16:creationId xmlns:a16="http://schemas.microsoft.com/office/drawing/2014/main" id="{85AC5CCD-1643-8742-9ED2-B79834F1705F}"/>
                    </a:ext>
                  </a:extLst>
                </p:cNvPr>
                <p:cNvCxnSpPr>
                  <a:endCxn id="104" idx="0"/>
                </p:cNvCxnSpPr>
                <p:nvPr/>
              </p:nvCxnSpPr>
              <p:spPr>
                <a:xfrm>
                  <a:off x="7189828" y="1919841"/>
                  <a:ext cx="1645209" cy="852869"/>
                </a:xfrm>
                <a:prstGeom prst="bentConnector2">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09" name="Elbow Connector 108">
                  <a:extLst>
                    <a:ext uri="{FF2B5EF4-FFF2-40B4-BE49-F238E27FC236}">
                      <a16:creationId xmlns:a16="http://schemas.microsoft.com/office/drawing/2014/main" id="{889B7329-772F-D14B-A6EC-2C405E8B7D95}"/>
                    </a:ext>
                  </a:extLst>
                </p:cNvPr>
                <p:cNvCxnSpPr>
                  <a:stCxn id="102" idx="1"/>
                  <a:endCxn id="104" idx="0"/>
                </p:cNvCxnSpPr>
                <p:nvPr/>
              </p:nvCxnSpPr>
              <p:spPr>
                <a:xfrm rot="10800000" flipV="1">
                  <a:off x="8835037" y="1924768"/>
                  <a:ext cx="1941014" cy="847942"/>
                </a:xfrm>
                <a:prstGeom prst="bentConnector2">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10" name="Elbow Connector 109">
                  <a:extLst>
                    <a:ext uri="{FF2B5EF4-FFF2-40B4-BE49-F238E27FC236}">
                      <a16:creationId xmlns:a16="http://schemas.microsoft.com/office/drawing/2014/main" id="{5F3213FD-E8E3-7F44-8676-A6BE019764DC}"/>
                    </a:ext>
                  </a:extLst>
                </p:cNvPr>
                <p:cNvCxnSpPr>
                  <a:stCxn id="84" idx="3"/>
                  <a:endCxn id="104" idx="2"/>
                </p:cNvCxnSpPr>
                <p:nvPr/>
              </p:nvCxnSpPr>
              <p:spPr>
                <a:xfrm flipV="1">
                  <a:off x="7195103" y="3696040"/>
                  <a:ext cx="1639934" cy="530903"/>
                </a:xfrm>
                <a:prstGeom prst="bentConnector2">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11" name="Elbow Connector 110">
                  <a:extLst>
                    <a:ext uri="{FF2B5EF4-FFF2-40B4-BE49-F238E27FC236}">
                      <a16:creationId xmlns:a16="http://schemas.microsoft.com/office/drawing/2014/main" id="{98F4EEFF-1C84-5945-A432-1213EF8EEE2F}"/>
                    </a:ext>
                  </a:extLst>
                </p:cNvPr>
                <p:cNvCxnSpPr>
                  <a:stCxn id="103" idx="1"/>
                  <a:endCxn id="104" idx="2"/>
                </p:cNvCxnSpPr>
                <p:nvPr/>
              </p:nvCxnSpPr>
              <p:spPr>
                <a:xfrm rot="10800000">
                  <a:off x="8835037" y="3696041"/>
                  <a:ext cx="1958306" cy="535829"/>
                </a:xfrm>
                <a:prstGeom prst="bentConnector2">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2" name="TextBox 111">
                  <a:extLst>
                    <a:ext uri="{FF2B5EF4-FFF2-40B4-BE49-F238E27FC236}">
                      <a16:creationId xmlns:a16="http://schemas.microsoft.com/office/drawing/2014/main" id="{6231FEB1-D7F9-6646-9BF8-0CA12CAE4C15}"/>
                    </a:ext>
                  </a:extLst>
                </p:cNvPr>
                <p:cNvSpPr txBox="1"/>
                <p:nvPr/>
              </p:nvSpPr>
              <p:spPr>
                <a:xfrm>
                  <a:off x="7796593" y="4359317"/>
                  <a:ext cx="2143491" cy="523220"/>
                </a:xfrm>
                <a:prstGeom prst="rect">
                  <a:avLst/>
                </a:prstGeom>
                <a:noFill/>
              </p:spPr>
              <p:txBody>
                <a:bodyPr wrap="square" rtlCol="0">
                  <a:spAutoFit/>
                </a:bodyPr>
                <a:lstStyle/>
                <a:p>
                  <a:pPr algn="ctr"/>
                  <a:r>
                    <a:rPr lang="en-US" sz="2800" dirty="0"/>
                    <a:t>Calculate loss </a:t>
                  </a:r>
                </a:p>
              </p:txBody>
            </p:sp>
            <p:sp>
              <p:nvSpPr>
                <p:cNvPr id="113" name="TextBox 112">
                  <a:extLst>
                    <a:ext uri="{FF2B5EF4-FFF2-40B4-BE49-F238E27FC236}">
                      <a16:creationId xmlns:a16="http://schemas.microsoft.com/office/drawing/2014/main" id="{3171EA05-482A-304A-A1D9-4F4E7CCCA3D9}"/>
                    </a:ext>
                  </a:extLst>
                </p:cNvPr>
                <p:cNvSpPr txBox="1"/>
                <p:nvPr/>
              </p:nvSpPr>
              <p:spPr>
                <a:xfrm>
                  <a:off x="7756593" y="1360495"/>
                  <a:ext cx="2143491" cy="523220"/>
                </a:xfrm>
                <a:prstGeom prst="rect">
                  <a:avLst/>
                </a:prstGeom>
                <a:noFill/>
              </p:spPr>
              <p:txBody>
                <a:bodyPr wrap="square" rtlCol="0">
                  <a:spAutoFit/>
                </a:bodyPr>
                <a:lstStyle/>
                <a:p>
                  <a:pPr algn="ctr"/>
                  <a:r>
                    <a:rPr lang="en-US" sz="2800" dirty="0"/>
                    <a:t>Calculate loss </a:t>
                  </a:r>
                </a:p>
              </p:txBody>
            </p:sp>
            <p:cxnSp>
              <p:nvCxnSpPr>
                <p:cNvPr id="114" name="Elbow Connector 113">
                  <a:extLst>
                    <a:ext uri="{FF2B5EF4-FFF2-40B4-BE49-F238E27FC236}">
                      <a16:creationId xmlns:a16="http://schemas.microsoft.com/office/drawing/2014/main" id="{A6807D6E-7D0C-7543-98BE-45E2DE261D78}"/>
                    </a:ext>
                  </a:extLst>
                </p:cNvPr>
                <p:cNvCxnSpPr>
                  <a:cxnSpLocks/>
                  <a:stCxn id="104" idx="3"/>
                  <a:endCxn id="85" idx="0"/>
                </p:cNvCxnSpPr>
                <p:nvPr/>
              </p:nvCxnSpPr>
              <p:spPr>
                <a:xfrm flipV="1">
                  <a:off x="9655222" y="2488076"/>
                  <a:ext cx="6717894" cy="746299"/>
                </a:xfrm>
                <a:prstGeom prst="bentConnector4">
                  <a:avLst>
                    <a:gd name="adj1" fmla="val 10166"/>
                    <a:gd name="adj2" fmla="val 292796"/>
                  </a:avLst>
                </a:prstGeom>
                <a:ln w="127000" cmpd="sng">
                  <a:tailEnd type="triangle"/>
                </a:ln>
              </p:spPr>
              <p:style>
                <a:lnRef idx="1">
                  <a:schemeClr val="accent1"/>
                </a:lnRef>
                <a:fillRef idx="0">
                  <a:schemeClr val="accent1"/>
                </a:fillRef>
                <a:effectRef idx="0">
                  <a:schemeClr val="accent1"/>
                </a:effectRef>
                <a:fontRef idx="minor">
                  <a:schemeClr val="tx1"/>
                </a:fontRef>
              </p:style>
            </p:cxnSp>
            <p:sp>
              <p:nvSpPr>
                <p:cNvPr id="115" name="TextBox 114">
                  <a:extLst>
                    <a:ext uri="{FF2B5EF4-FFF2-40B4-BE49-F238E27FC236}">
                      <a16:creationId xmlns:a16="http://schemas.microsoft.com/office/drawing/2014/main" id="{20221DE1-9DC8-A64E-A623-9CB0C3D89DD3}"/>
                    </a:ext>
                  </a:extLst>
                </p:cNvPr>
                <p:cNvSpPr txBox="1"/>
                <p:nvPr/>
              </p:nvSpPr>
              <p:spPr>
                <a:xfrm>
                  <a:off x="12966880" y="1038373"/>
                  <a:ext cx="2168224" cy="954107"/>
                </a:xfrm>
                <a:prstGeom prst="rect">
                  <a:avLst/>
                </a:prstGeom>
                <a:noFill/>
              </p:spPr>
              <p:txBody>
                <a:bodyPr wrap="square" rtlCol="0">
                  <a:spAutoFit/>
                </a:bodyPr>
                <a:lstStyle/>
                <a:p>
                  <a:pPr algn="ctr"/>
                  <a:r>
                    <a:rPr lang="en-US" sz="2800" dirty="0"/>
                    <a:t>Gradient Descent  </a:t>
                  </a:r>
                </a:p>
              </p:txBody>
            </p:sp>
          </p:grpSp>
          <p:sp>
            <p:nvSpPr>
              <p:cNvPr id="116" name="TextBox 115">
                <a:extLst>
                  <a:ext uri="{FF2B5EF4-FFF2-40B4-BE49-F238E27FC236}">
                    <a16:creationId xmlns:a16="http://schemas.microsoft.com/office/drawing/2014/main" id="{A15D53CF-0ADB-8B47-BCFF-8B80B163B772}"/>
                  </a:ext>
                </a:extLst>
              </p:cNvPr>
              <p:cNvSpPr txBox="1"/>
              <p:nvPr/>
            </p:nvSpPr>
            <p:spPr>
              <a:xfrm>
                <a:off x="11729660" y="7904902"/>
                <a:ext cx="1749514" cy="461665"/>
              </a:xfrm>
              <a:prstGeom prst="rect">
                <a:avLst/>
              </a:prstGeom>
              <a:noFill/>
            </p:spPr>
            <p:txBody>
              <a:bodyPr wrap="square" rtlCol="0">
                <a:spAutoFit/>
              </a:bodyPr>
              <a:lstStyle/>
              <a:p>
                <a:r>
                  <a:rPr lang="en-US" sz="2400" b="1" dirty="0"/>
                  <a:t>Color match</a:t>
                </a:r>
              </a:p>
            </p:txBody>
          </p:sp>
        </p:grpSp>
        <p:pic>
          <p:nvPicPr>
            <p:cNvPr id="118" name="Picture 117" descr="A close up of text on a black background&#10;&#10;Description automatically generated">
              <a:extLst>
                <a:ext uri="{FF2B5EF4-FFF2-40B4-BE49-F238E27FC236}">
                  <a16:creationId xmlns:a16="http://schemas.microsoft.com/office/drawing/2014/main" id="{527E8423-B7A8-1742-BDE7-B40943AFFA59}"/>
                </a:ext>
              </a:extLst>
            </p:cNvPr>
            <p:cNvPicPr>
              <a:picLocks noChangeAspect="1"/>
            </p:cNvPicPr>
            <p:nvPr/>
          </p:nvPicPr>
          <p:blipFill>
            <a:blip r:embed="rId10"/>
            <a:stretch>
              <a:fillRect/>
            </a:stretch>
          </p:blipFill>
          <p:spPr>
            <a:xfrm>
              <a:off x="10441519" y="7934428"/>
              <a:ext cx="822960" cy="822960"/>
            </a:xfrm>
            <a:prstGeom prst="rect">
              <a:avLst/>
            </a:prstGeom>
          </p:spPr>
        </p:pic>
      </p:grpSp>
      <mc:AlternateContent xmlns:mc="http://schemas.openxmlformats.org/markup-compatibility/2006" xmlns:a14="http://schemas.microsoft.com/office/drawing/2010/main">
        <mc:Choice Requires="a14">
          <p:sp>
            <p:nvSpPr>
              <p:cNvPr id="119" name="TextBox 118">
                <a:extLst>
                  <a:ext uri="{FF2B5EF4-FFF2-40B4-BE49-F238E27FC236}">
                    <a16:creationId xmlns:a16="http://schemas.microsoft.com/office/drawing/2014/main" id="{086997E1-D454-A84C-BB6F-74FD8705C333}"/>
                  </a:ext>
                </a:extLst>
              </p:cNvPr>
              <p:cNvSpPr txBox="1"/>
              <p:nvPr/>
            </p:nvSpPr>
            <p:spPr>
              <a:xfrm>
                <a:off x="27797760" y="6400800"/>
                <a:ext cx="7680960" cy="5143139"/>
              </a:xfrm>
              <a:prstGeom prst="rect">
                <a:avLst/>
              </a:prstGeom>
              <a:noFill/>
            </p:spPr>
            <p:txBody>
              <a:bodyPr wrap="square" rtlCol="0">
                <a:spAutoFit/>
              </a:bodyPr>
              <a:lstStyle/>
              <a:p>
                <a:pPr algn="just"/>
                <a:r>
                  <a:rPr lang="en-US" sz="4000" b="1" dirty="0">
                    <a:solidFill>
                      <a:srgbClr val="000000"/>
                    </a:solidFill>
                    <a:latin typeface="Open Sans" charset="0"/>
                  </a:rPr>
                  <a:t>Keeping color unchanged</a:t>
                </a:r>
              </a:p>
              <a:p>
                <a:pPr marL="457200" indent="-457200" algn="just">
                  <a:buFont typeface="Arial" panose="020B0604020202020204" pitchFamily="34" charset="0"/>
                  <a:buChar char="•"/>
                </a:pPr>
                <a:r>
                  <a:rPr lang="en-US" sz="2800" dirty="0">
                    <a:solidFill>
                      <a:srgbClr val="000000"/>
                    </a:solidFill>
                    <a:latin typeface="Open Sans" charset="0"/>
                  </a:rPr>
                  <a:t>The method we used is transferring the RGB value of the style image so that the mean and covariance of style image matching the content image. This process is calculated by this linear process. </a:t>
                </a:r>
                <a:endParaRPr lang="en-US" sz="2800" dirty="0">
                  <a:solidFill>
                    <a:srgbClr val="000000"/>
                  </a:solidFill>
                </a:endParaRPr>
              </a:p>
              <a:p>
                <a:pPr algn="just"/>
                <a14:m>
                  <m:oMathPara xmlns:m="http://schemas.openxmlformats.org/officeDocument/2006/math">
                    <m:oMathParaPr>
                      <m:jc m:val="centerGroup"/>
                    </m:oMathParaPr>
                    <m:oMath xmlns:m="http://schemas.openxmlformats.org/officeDocument/2006/math">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𝑥</m:t>
                          </m:r>
                        </m:e>
                        <m:sub>
                          <m:sSup>
                            <m:sSupPr>
                              <m:ctrlPr>
                                <a:rPr lang="en-US" sz="2800" i="1">
                                  <a:solidFill>
                                    <a:srgbClr val="000000"/>
                                  </a:solidFill>
                                  <a:latin typeface="Cambria Math" panose="02040503050406030204" pitchFamily="18" charset="0"/>
                                </a:rPr>
                              </m:ctrlPr>
                            </m:sSupPr>
                            <m:e>
                              <m:r>
                                <a:rPr lang="en-US" sz="2800">
                                  <a:solidFill>
                                    <a:srgbClr val="000000"/>
                                  </a:solidFill>
                                  <a:latin typeface="Cambria Math" panose="02040503050406030204" pitchFamily="18" charset="0"/>
                                </a:rPr>
                                <m:t>𝑠</m:t>
                              </m:r>
                            </m:e>
                            <m:sup>
                              <m:r>
                                <a:rPr lang="en-US" sz="2800">
                                  <a:solidFill>
                                    <a:srgbClr val="000000"/>
                                  </a:solidFill>
                                  <a:latin typeface="Cambria Math" panose="02040503050406030204" pitchFamily="18" charset="0"/>
                                </a:rPr>
                                <m:t>′</m:t>
                              </m:r>
                            </m:sup>
                          </m:sSup>
                        </m:sub>
                      </m:sSub>
                      <m:r>
                        <a:rPr lang="en-US" sz="2800">
                          <a:solidFill>
                            <a:srgbClr val="000000"/>
                          </a:solidFill>
                          <a:latin typeface="Cambria Math" panose="02040503050406030204" pitchFamily="18" charset="0"/>
                        </a:rPr>
                        <m:t>←</m:t>
                      </m:r>
                      <m:r>
                        <a:rPr lang="en-US" sz="2800">
                          <a:solidFill>
                            <a:srgbClr val="000000"/>
                          </a:solidFill>
                          <a:latin typeface="Cambria Math" panose="02040503050406030204" pitchFamily="18" charset="0"/>
                        </a:rPr>
                        <m:t>𝐴</m:t>
                      </m:r>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𝑥</m:t>
                          </m:r>
                        </m:e>
                        <m:sub>
                          <m:r>
                            <a:rPr lang="en-US" sz="2800">
                              <a:solidFill>
                                <a:srgbClr val="000000"/>
                              </a:solidFill>
                              <a:latin typeface="Cambria Math" panose="02040503050406030204" pitchFamily="18" charset="0"/>
                            </a:rPr>
                            <m:t>𝑠</m:t>
                          </m:r>
                        </m:sub>
                      </m:sSub>
                      <m:r>
                        <a:rPr lang="en-US" sz="2800">
                          <a:solidFill>
                            <a:srgbClr val="000000"/>
                          </a:solidFill>
                          <a:latin typeface="Cambria Math" panose="02040503050406030204" pitchFamily="18" charset="0"/>
                        </a:rPr>
                        <m:t>+</m:t>
                      </m:r>
                      <m:r>
                        <a:rPr lang="en-US" sz="2800">
                          <a:solidFill>
                            <a:srgbClr val="000000"/>
                          </a:solidFill>
                          <a:latin typeface="Cambria Math" panose="02040503050406030204" pitchFamily="18" charset="0"/>
                        </a:rPr>
                        <m:t>𝑏</m:t>
                      </m:r>
                    </m:oMath>
                  </m:oMathPara>
                </a14:m>
                <a:endParaRPr lang="en-US" sz="2800" dirty="0">
                  <a:solidFill>
                    <a:srgbClr val="000000"/>
                  </a:solidFill>
                  <a:latin typeface="Open Sans" charset="0"/>
                </a:endParaRPr>
              </a:p>
              <a:p>
                <a:pPr marL="457200" indent="-457200" algn="just">
                  <a:buFont typeface="Arial" panose="020B0604020202020204" pitchFamily="34" charset="0"/>
                  <a:buChar char="•"/>
                </a:pPr>
                <a:r>
                  <a:rPr lang="en-US" sz="2800" dirty="0">
                    <a:solidFill>
                      <a:srgbClr val="000000"/>
                    </a:solidFill>
                    <a:latin typeface="Open Sans" charset="0"/>
                  </a:rPr>
                  <a:t>We want to choose A and b to be satisfy </a:t>
                </a:r>
                <a14:m>
                  <m:oMath xmlns:m="http://schemas.openxmlformats.org/officeDocument/2006/math">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µ</m:t>
                        </m:r>
                      </m:e>
                      <m:sub>
                        <m:sSup>
                          <m:sSupPr>
                            <m:ctrlPr>
                              <a:rPr lang="en-US" sz="2800" i="1">
                                <a:solidFill>
                                  <a:srgbClr val="000000"/>
                                </a:solidFill>
                                <a:latin typeface="Cambria Math" panose="02040503050406030204" pitchFamily="18" charset="0"/>
                              </a:rPr>
                            </m:ctrlPr>
                          </m:sSupPr>
                          <m:e>
                            <m:r>
                              <a:rPr lang="en-US" sz="2800">
                                <a:solidFill>
                                  <a:srgbClr val="000000"/>
                                </a:solidFill>
                                <a:latin typeface="Cambria Math" panose="02040503050406030204" pitchFamily="18" charset="0"/>
                              </a:rPr>
                              <m:t>𝑠</m:t>
                            </m:r>
                          </m:e>
                          <m:sup>
                            <m:r>
                              <a:rPr lang="en-US" sz="2800">
                                <a:solidFill>
                                  <a:srgbClr val="000000"/>
                                </a:solidFill>
                                <a:latin typeface="Cambria Math" panose="02040503050406030204" pitchFamily="18" charset="0"/>
                              </a:rPr>
                              <m:t>′</m:t>
                            </m:r>
                          </m:sup>
                        </m:sSup>
                      </m:sub>
                    </m:sSub>
                    <m:r>
                      <a:rPr lang="en-US" sz="2800">
                        <a:solidFill>
                          <a:srgbClr val="000000"/>
                        </a:solidFill>
                        <a:latin typeface="Cambria Math" panose="02040503050406030204" pitchFamily="18" charset="0"/>
                      </a:rPr>
                      <m:t> = </m:t>
                    </m:r>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µ</m:t>
                        </m:r>
                      </m:e>
                      <m:sub>
                        <m:r>
                          <a:rPr lang="en-US" sz="2800">
                            <a:solidFill>
                              <a:srgbClr val="000000"/>
                            </a:solidFill>
                            <a:latin typeface="Cambria Math" panose="02040503050406030204" pitchFamily="18" charset="0"/>
                          </a:rPr>
                          <m:t>𝐶</m:t>
                        </m:r>
                      </m:sub>
                    </m:sSub>
                    <m:r>
                      <a:rPr lang="en-US" sz="2800">
                        <a:solidFill>
                          <a:srgbClr val="000000"/>
                        </a:solidFill>
                        <a:latin typeface="Cambria Math" panose="02040503050406030204" pitchFamily="18" charset="0"/>
                      </a:rPr>
                      <m:t> </m:t>
                    </m:r>
                    <m:r>
                      <a:rPr lang="en-US" sz="2800">
                        <a:solidFill>
                          <a:srgbClr val="000000"/>
                        </a:solidFill>
                        <a:latin typeface="Cambria Math" panose="02040503050406030204" pitchFamily="18" charset="0"/>
                      </a:rPr>
                      <m:t>𝑎𝑛𝑑</m:t>
                    </m:r>
                    <m:r>
                      <a:rPr lang="en-US" sz="2800">
                        <a:solidFill>
                          <a:srgbClr val="000000"/>
                        </a:solidFill>
                        <a:latin typeface="Cambria Math" panose="02040503050406030204" pitchFamily="18" charset="0"/>
                      </a:rPr>
                      <m:t> </m:t>
                    </m:r>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𝛴</m:t>
                        </m:r>
                      </m:e>
                      <m:sub>
                        <m:r>
                          <a:rPr lang="en-US" sz="2800">
                            <a:solidFill>
                              <a:srgbClr val="000000"/>
                            </a:solidFill>
                            <a:latin typeface="Cambria Math" panose="02040503050406030204" pitchFamily="18" charset="0"/>
                          </a:rPr>
                          <m:t>𝑆</m:t>
                        </m:r>
                        <m:r>
                          <a:rPr lang="en-US" sz="2800">
                            <a:solidFill>
                              <a:srgbClr val="000000"/>
                            </a:solidFill>
                            <a:latin typeface="Cambria Math" panose="02040503050406030204" pitchFamily="18" charset="0"/>
                          </a:rPr>
                          <m:t>′</m:t>
                        </m:r>
                      </m:sub>
                    </m:sSub>
                    <m:r>
                      <a:rPr lang="en-US" sz="2800">
                        <a:solidFill>
                          <a:srgbClr val="000000"/>
                        </a:solidFill>
                        <a:latin typeface="Cambria Math" panose="02040503050406030204" pitchFamily="18" charset="0"/>
                      </a:rPr>
                      <m:t> = </m:t>
                    </m:r>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𝛴</m:t>
                        </m:r>
                      </m:e>
                      <m:sub>
                        <m:r>
                          <a:rPr lang="en-US" sz="2800">
                            <a:solidFill>
                              <a:srgbClr val="000000"/>
                            </a:solidFill>
                            <a:latin typeface="Cambria Math" panose="02040503050406030204" pitchFamily="18" charset="0"/>
                          </a:rPr>
                          <m:t>𝑐</m:t>
                        </m:r>
                      </m:sub>
                    </m:sSub>
                    <m:r>
                      <a:rPr lang="en-US" sz="2800" b="0" i="0" smtClean="0">
                        <a:solidFill>
                          <a:srgbClr val="000000"/>
                        </a:solidFill>
                        <a:latin typeface="Cambria Math" panose="02040503050406030204" pitchFamily="18" charset="0"/>
                      </a:rPr>
                      <m:t>.</m:t>
                    </m:r>
                  </m:oMath>
                </a14:m>
                <a:endParaRPr lang="en-US" sz="2800" dirty="0">
                  <a:solidFill>
                    <a:srgbClr val="000000"/>
                  </a:solidFill>
                  <a:latin typeface="Open Sans" charset="0"/>
                </a:endParaRPr>
              </a:p>
              <a:p>
                <a:pPr algn="just"/>
                <a14:m>
                  <m:oMathPara xmlns:m="http://schemas.openxmlformats.org/officeDocument/2006/math">
                    <m:oMathParaPr>
                      <m:jc m:val="centerGroup"/>
                    </m:oMathParaPr>
                    <m:oMath xmlns:m="http://schemas.openxmlformats.org/officeDocument/2006/math">
                      <m:r>
                        <m:rPr>
                          <m:sty m:val="p"/>
                        </m:rPr>
                        <a:rPr lang="en-US" sz="2800">
                          <a:solidFill>
                            <a:srgbClr val="000000"/>
                          </a:solidFill>
                          <a:latin typeface="Cambria Math" panose="02040503050406030204" pitchFamily="18" charset="0"/>
                        </a:rPr>
                        <m:t>b</m:t>
                      </m:r>
                      <m:r>
                        <a:rPr lang="en-US" sz="2800">
                          <a:solidFill>
                            <a:srgbClr val="000000"/>
                          </a:solidFill>
                          <a:latin typeface="Cambria Math" panose="02040503050406030204" pitchFamily="18" charset="0"/>
                        </a:rPr>
                        <m:t> = </m:t>
                      </m:r>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µ</m:t>
                          </m:r>
                        </m:e>
                        <m:sub>
                          <m:r>
                            <m:rPr>
                              <m:sty m:val="p"/>
                            </m:rPr>
                            <a:rPr lang="en-US" sz="2800">
                              <a:solidFill>
                                <a:srgbClr val="000000"/>
                              </a:solidFill>
                              <a:latin typeface="Cambria Math" panose="02040503050406030204" pitchFamily="18" charset="0"/>
                            </a:rPr>
                            <m:t>C</m:t>
                          </m:r>
                        </m:sub>
                      </m:sSub>
                      <m:r>
                        <a:rPr lang="en-US" sz="2800">
                          <a:solidFill>
                            <a:srgbClr val="000000"/>
                          </a:solidFill>
                          <a:latin typeface="Cambria Math" panose="02040503050406030204" pitchFamily="18" charset="0"/>
                        </a:rPr>
                        <m:t> − </m:t>
                      </m:r>
                      <m:sSub>
                        <m:sSubPr>
                          <m:ctrlPr>
                            <a:rPr lang="en-US" sz="2800" i="1">
                              <a:solidFill>
                                <a:srgbClr val="000000"/>
                              </a:solidFill>
                              <a:latin typeface="Cambria Math" panose="02040503050406030204" pitchFamily="18" charset="0"/>
                            </a:rPr>
                          </m:ctrlPr>
                        </m:sSubPr>
                        <m:e>
                          <m:r>
                            <m:rPr>
                              <m:sty m:val="p"/>
                            </m:rPr>
                            <a:rPr lang="en-US" sz="2800">
                              <a:solidFill>
                                <a:srgbClr val="000000"/>
                              </a:solidFill>
                              <a:latin typeface="Cambria Math" panose="02040503050406030204" pitchFamily="18" charset="0"/>
                            </a:rPr>
                            <m:t>A</m:t>
                          </m:r>
                        </m:e>
                        <m:sub>
                          <m:sSub>
                            <m:sSubPr>
                              <m:ctrlPr>
                                <a:rPr lang="en-US" sz="2800" i="1">
                                  <a:solidFill>
                                    <a:srgbClr val="000000"/>
                                  </a:solidFill>
                                  <a:latin typeface="Cambria Math" panose="02040503050406030204" pitchFamily="18" charset="0"/>
                                </a:rPr>
                              </m:ctrlPr>
                            </m:sSubPr>
                            <m:e>
                              <m:r>
                                <a:rPr lang="en-US" sz="2800">
                                  <a:solidFill>
                                    <a:srgbClr val="000000"/>
                                  </a:solidFill>
                                  <a:latin typeface="Cambria Math" panose="02040503050406030204" pitchFamily="18" charset="0"/>
                                </a:rPr>
                                <m:t>µ</m:t>
                              </m:r>
                            </m:e>
                            <m:sub>
                              <m:r>
                                <m:rPr>
                                  <m:sty m:val="p"/>
                                </m:rPr>
                                <a:rPr lang="en-US" sz="2800">
                                  <a:solidFill>
                                    <a:srgbClr val="000000"/>
                                  </a:solidFill>
                                  <a:latin typeface="Cambria Math" panose="02040503050406030204" pitchFamily="18" charset="0"/>
                                </a:rPr>
                                <m:t>S</m:t>
                              </m:r>
                            </m:sub>
                          </m:sSub>
                        </m:sub>
                      </m:sSub>
                      <m:r>
                        <a:rPr lang="en-US" sz="2800">
                          <a:solidFill>
                            <a:srgbClr val="000000"/>
                          </a:solidFill>
                          <a:latin typeface="Cambria Math" panose="02040503050406030204" pitchFamily="18" charset="0"/>
                        </a:rPr>
                        <m:t> </m:t>
                      </m:r>
                    </m:oMath>
                  </m:oMathPara>
                </a14:m>
                <a:endParaRPr lang="en-US" sz="2800" dirty="0">
                  <a:solidFill>
                    <a:srgbClr val="000000"/>
                  </a:solidFill>
                  <a:latin typeface="Open Sans" charset="0"/>
                </a:endParaRPr>
              </a:p>
              <a:p>
                <a:pPr algn="just"/>
                <a14:m>
                  <m:oMathPara xmlns:m="http://schemas.openxmlformats.org/officeDocument/2006/math">
                    <m:oMathParaPr>
                      <m:jc m:val="centerGroup"/>
                    </m:oMathParaPr>
                    <m:oMath xmlns:m="http://schemas.openxmlformats.org/officeDocument/2006/math">
                      <m:r>
                        <m:rPr>
                          <m:sty m:val="p"/>
                        </m:rPr>
                        <a:rPr lang="en-US" sz="2800">
                          <a:solidFill>
                            <a:srgbClr val="000000"/>
                          </a:solidFill>
                          <a:latin typeface="Cambria Math" panose="02040503050406030204" pitchFamily="18" charset="0"/>
                        </a:rPr>
                        <m:t>A</m:t>
                      </m:r>
                      <m:sSub>
                        <m:sSubPr>
                          <m:ctrlPr>
                            <a:rPr lang="en-US" sz="2800" i="1">
                              <a:solidFill>
                                <a:srgbClr val="000000"/>
                              </a:solidFill>
                              <a:latin typeface="Cambria Math" panose="02040503050406030204" pitchFamily="18" charset="0"/>
                            </a:rPr>
                          </m:ctrlPr>
                        </m:sSubPr>
                        <m:e>
                          <m:r>
                            <m:rPr>
                              <m:sty m:val="p"/>
                            </m:rPr>
                            <a:rPr lang="en-US" sz="2800">
                              <a:solidFill>
                                <a:srgbClr val="000000"/>
                              </a:solidFill>
                              <a:latin typeface="Cambria Math" panose="02040503050406030204" pitchFamily="18" charset="0"/>
                            </a:rPr>
                            <m:t>Σ</m:t>
                          </m:r>
                        </m:e>
                        <m:sub>
                          <m:r>
                            <m:rPr>
                              <m:sty m:val="p"/>
                            </m:rPr>
                            <a:rPr lang="en-US" sz="2800">
                              <a:solidFill>
                                <a:srgbClr val="000000"/>
                              </a:solidFill>
                              <a:latin typeface="Cambria Math" panose="02040503050406030204" pitchFamily="18" charset="0"/>
                            </a:rPr>
                            <m:t>S</m:t>
                          </m:r>
                        </m:sub>
                      </m:sSub>
                      <m:sSup>
                        <m:sSupPr>
                          <m:ctrlPr>
                            <a:rPr lang="en-US" sz="2800" i="1">
                              <a:solidFill>
                                <a:srgbClr val="000000"/>
                              </a:solidFill>
                              <a:latin typeface="Cambria Math" panose="02040503050406030204" pitchFamily="18" charset="0"/>
                            </a:rPr>
                          </m:ctrlPr>
                        </m:sSupPr>
                        <m:e>
                          <m:r>
                            <m:rPr>
                              <m:sty m:val="p"/>
                            </m:rPr>
                            <a:rPr lang="en-US" sz="2800">
                              <a:solidFill>
                                <a:srgbClr val="000000"/>
                              </a:solidFill>
                              <a:latin typeface="Cambria Math" panose="02040503050406030204" pitchFamily="18" charset="0"/>
                            </a:rPr>
                            <m:t>A</m:t>
                          </m:r>
                        </m:e>
                        <m:sup>
                          <m:r>
                            <m:rPr>
                              <m:sty m:val="p"/>
                            </m:rPr>
                            <a:rPr lang="en-US" sz="2800">
                              <a:solidFill>
                                <a:srgbClr val="000000"/>
                              </a:solidFill>
                              <a:latin typeface="Cambria Math" panose="02040503050406030204" pitchFamily="18" charset="0"/>
                            </a:rPr>
                            <m:t>T</m:t>
                          </m:r>
                        </m:sup>
                      </m:sSup>
                      <m:r>
                        <a:rPr lang="en-US" sz="2800">
                          <a:solidFill>
                            <a:srgbClr val="000000"/>
                          </a:solidFill>
                          <a:latin typeface="Cambria Math" panose="02040503050406030204" pitchFamily="18" charset="0"/>
                        </a:rPr>
                        <m:t>  = </m:t>
                      </m:r>
                      <m:sSub>
                        <m:sSubPr>
                          <m:ctrlPr>
                            <a:rPr lang="en-US" sz="2800" i="1">
                              <a:solidFill>
                                <a:srgbClr val="000000"/>
                              </a:solidFill>
                              <a:latin typeface="Cambria Math" panose="02040503050406030204" pitchFamily="18" charset="0"/>
                            </a:rPr>
                          </m:ctrlPr>
                        </m:sSubPr>
                        <m:e>
                          <m:r>
                            <m:rPr>
                              <m:sty m:val="p"/>
                            </m:rPr>
                            <a:rPr lang="en-US" sz="2800">
                              <a:solidFill>
                                <a:srgbClr val="000000"/>
                              </a:solidFill>
                              <a:latin typeface="Cambria Math" panose="02040503050406030204" pitchFamily="18" charset="0"/>
                            </a:rPr>
                            <m:t>Σ</m:t>
                          </m:r>
                        </m:e>
                        <m:sub>
                          <m:r>
                            <m:rPr>
                              <m:sty m:val="p"/>
                            </m:rPr>
                            <a:rPr lang="en-US" sz="2800">
                              <a:solidFill>
                                <a:srgbClr val="000000"/>
                              </a:solidFill>
                              <a:latin typeface="Cambria Math" panose="02040503050406030204" pitchFamily="18" charset="0"/>
                            </a:rPr>
                            <m:t>C</m:t>
                          </m:r>
                        </m:sub>
                      </m:sSub>
                    </m:oMath>
                  </m:oMathPara>
                </a14:m>
                <a:endParaRPr lang="en-US" sz="2400" dirty="0">
                  <a:solidFill>
                    <a:srgbClr val="000000"/>
                  </a:solidFill>
                  <a:latin typeface="Open Sans" charset="0"/>
                </a:endParaRPr>
              </a:p>
            </p:txBody>
          </p:sp>
        </mc:Choice>
        <mc:Fallback xmlns="">
          <p:sp>
            <p:nvSpPr>
              <p:cNvPr id="119" name="TextBox 118">
                <a:extLst>
                  <a:ext uri="{FF2B5EF4-FFF2-40B4-BE49-F238E27FC236}">
                    <a16:creationId xmlns:a16="http://schemas.microsoft.com/office/drawing/2014/main" id="{086997E1-D454-A84C-BB6F-74FD8705C333}"/>
                  </a:ext>
                </a:extLst>
              </p:cNvPr>
              <p:cNvSpPr txBox="1">
                <a:spLocks noRot="1" noChangeAspect="1" noMove="1" noResize="1" noEditPoints="1" noAdjustHandles="1" noChangeArrowheads="1" noChangeShapeType="1" noTextEdit="1"/>
              </p:cNvSpPr>
              <p:nvPr/>
            </p:nvSpPr>
            <p:spPr>
              <a:xfrm>
                <a:off x="27797760" y="6400800"/>
                <a:ext cx="7680960" cy="5143139"/>
              </a:xfrm>
              <a:prstGeom prst="rect">
                <a:avLst/>
              </a:prstGeom>
              <a:blipFill>
                <a:blip r:embed="rId11"/>
                <a:stretch>
                  <a:fillRect l="-2640" t="-2222" r="-1485" b="-1235"/>
                </a:stretch>
              </a:blipFill>
            </p:spPr>
            <p:txBody>
              <a:bodyPr/>
              <a:lstStyle/>
              <a:p>
                <a:r>
                  <a:rPr lang="en-US">
                    <a:noFill/>
                  </a:rPr>
                  <a:t> </a:t>
                </a:r>
              </a:p>
            </p:txBody>
          </p:sp>
        </mc:Fallback>
      </mc:AlternateContent>
      <p:sp>
        <p:nvSpPr>
          <p:cNvPr id="19" name="TextBox 18"/>
          <p:cNvSpPr txBox="1">
            <a:spLocks noChangeAspect="1"/>
          </p:cNvSpPr>
          <p:nvPr/>
        </p:nvSpPr>
        <p:spPr>
          <a:xfrm>
            <a:off x="9509196" y="14173200"/>
            <a:ext cx="8413608" cy="707886"/>
          </a:xfrm>
          <a:prstGeom prst="rect">
            <a:avLst/>
          </a:prstGeom>
          <a:noFill/>
        </p:spPr>
        <p:txBody>
          <a:bodyPr wrap="square" rtlCol="0">
            <a:spAutoFit/>
          </a:bodyPr>
          <a:lstStyle/>
          <a:p>
            <a:r>
              <a:rPr lang="en-US" sz="4000" b="1" dirty="0">
                <a:solidFill>
                  <a:srgbClr val="000000"/>
                </a:solidFill>
                <a:latin typeface="Open Sans" charset="0"/>
              </a:rPr>
              <a:t>All Neural Style</a:t>
            </a:r>
            <a:r>
              <a:rPr lang="zh-CN" altLang="en-US" sz="4000" b="1" dirty="0">
                <a:solidFill>
                  <a:srgbClr val="000000"/>
                </a:solidFill>
                <a:latin typeface="Open Sans" charset="0"/>
              </a:rPr>
              <a:t> </a:t>
            </a:r>
            <a:r>
              <a:rPr lang="en-US" altLang="zh-CN" sz="4000" b="1" dirty="0">
                <a:solidFill>
                  <a:srgbClr val="000000"/>
                </a:solidFill>
                <a:latin typeface="Open Sans" charset="0"/>
              </a:rPr>
              <a:t>T</a:t>
            </a:r>
            <a:r>
              <a:rPr lang="en-US" sz="4000" b="1" dirty="0">
                <a:solidFill>
                  <a:srgbClr val="000000"/>
                </a:solidFill>
                <a:latin typeface="Open Sans" charset="0"/>
              </a:rPr>
              <a:t>ransfer:</a:t>
            </a:r>
          </a:p>
        </p:txBody>
      </p:sp>
      <p:sp>
        <p:nvSpPr>
          <p:cNvPr id="28" name="TextBox 27"/>
          <p:cNvSpPr txBox="1"/>
          <p:nvPr/>
        </p:nvSpPr>
        <p:spPr>
          <a:xfrm>
            <a:off x="9509196" y="21031200"/>
            <a:ext cx="8412480" cy="2616101"/>
          </a:xfrm>
          <a:prstGeom prst="rect">
            <a:avLst/>
          </a:prstGeom>
          <a:noFill/>
        </p:spPr>
        <p:txBody>
          <a:bodyPr wrap="square" rtlCol="0">
            <a:spAutoFit/>
          </a:bodyPr>
          <a:lstStyle/>
          <a:p>
            <a:r>
              <a:rPr lang="en-US" sz="4000" b="1" dirty="0">
                <a:solidFill>
                  <a:srgbClr val="000000"/>
                </a:solidFill>
                <a:latin typeface="Open Sans" charset="0"/>
              </a:rPr>
              <a:t>Neural transformation without color changed:</a:t>
            </a:r>
            <a:endParaRPr lang="en-US" sz="1100" b="1" dirty="0">
              <a:solidFill>
                <a:srgbClr val="000000"/>
              </a:solidFill>
              <a:latin typeface="Open Sans" charset="0"/>
            </a:endParaRPr>
          </a:p>
          <a:p>
            <a:r>
              <a:rPr lang="en-US" sz="2800" dirty="0">
                <a:solidFill>
                  <a:srgbClr val="000000"/>
                </a:solidFill>
                <a:latin typeface="Open Sans" charset="0"/>
              </a:rPr>
              <a:t>Need to add color match function to transfer the style image color to content image color before calculating the style feature matrix.</a:t>
            </a:r>
            <a:endParaRPr lang="en-US" sz="2000" dirty="0">
              <a:latin typeface="Open Sans" charset="0"/>
              <a:ea typeface="Open Sans" charset="0"/>
              <a:cs typeface="Open Sans" charset="0"/>
            </a:endParaRPr>
          </a:p>
        </p:txBody>
      </p:sp>
      <p:grpSp>
        <p:nvGrpSpPr>
          <p:cNvPr id="76" name="Group 75" descr="Section Header and gold boundless bar">
            <a:extLst>
              <a:ext uri="{FF2B5EF4-FFF2-40B4-BE49-F238E27FC236}">
                <a16:creationId xmlns:a16="http://schemas.microsoft.com/office/drawing/2014/main" id="{F4B0095C-99A2-8147-AC5F-0DFBB691CA8E}"/>
              </a:ext>
            </a:extLst>
          </p:cNvPr>
          <p:cNvGrpSpPr/>
          <p:nvPr/>
        </p:nvGrpSpPr>
        <p:grpSpPr>
          <a:xfrm>
            <a:off x="9509196" y="12801600"/>
            <a:ext cx="7747000" cy="1153404"/>
            <a:chOff x="8709660" y="11722608"/>
            <a:chExt cx="6972300" cy="1037033"/>
          </a:xfrm>
        </p:grpSpPr>
        <p:sp>
          <p:nvSpPr>
            <p:cNvPr id="77" name="TextBox 76" descr="Section Header and gold boundless bar">
              <a:extLst>
                <a:ext uri="{FF2B5EF4-FFF2-40B4-BE49-F238E27FC236}">
                  <a16:creationId xmlns:a16="http://schemas.microsoft.com/office/drawing/2014/main" id="{885DF620-59A6-DC4D-BE96-B1E7C267AB7A}"/>
                </a:ext>
              </a:extLst>
            </p:cNvPr>
            <p:cNvSpPr txBox="1"/>
            <p:nvPr/>
          </p:nvSpPr>
          <p:spPr>
            <a:xfrm>
              <a:off x="8709660" y="11722608"/>
              <a:ext cx="6972300" cy="830172"/>
            </a:xfrm>
            <a:prstGeom prst="rect">
              <a:avLst/>
            </a:prstGeom>
            <a:noFill/>
          </p:spPr>
          <p:txBody>
            <a:bodyPr wrap="square" rtlCol="0">
              <a:spAutoFit/>
            </a:bodyPr>
            <a:lstStyle/>
            <a:p>
              <a:r>
                <a:rPr lang="en-US" sz="5400" b="1" dirty="0">
                  <a:solidFill>
                    <a:srgbClr val="40296C"/>
                  </a:solidFill>
                  <a:latin typeface="Encode Sans Normal Black" charset="0"/>
                  <a:ea typeface="Encode Sans Normal Black" charset="0"/>
                  <a:cs typeface="Encode Sans Normal Black" charset="0"/>
                </a:rPr>
                <a:t>Result</a:t>
              </a:r>
            </a:p>
          </p:txBody>
        </p:sp>
        <p:pic>
          <p:nvPicPr>
            <p:cNvPr id="78" name="Picture 77" descr="Gold boundless bar">
              <a:extLst>
                <a:ext uri="{FF2B5EF4-FFF2-40B4-BE49-F238E27FC236}">
                  <a16:creationId xmlns:a16="http://schemas.microsoft.com/office/drawing/2014/main" id="{A49B7F18-658F-0646-992B-9D7ED512935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09660" y="12626963"/>
              <a:ext cx="1645920" cy="132678"/>
            </a:xfrm>
            <a:prstGeom prst="rect">
              <a:avLst/>
            </a:prstGeom>
          </p:spPr>
        </p:pic>
      </p:grpSp>
      <p:grpSp>
        <p:nvGrpSpPr>
          <p:cNvPr id="17" name="Group 16">
            <a:extLst>
              <a:ext uri="{FF2B5EF4-FFF2-40B4-BE49-F238E27FC236}">
                <a16:creationId xmlns:a16="http://schemas.microsoft.com/office/drawing/2014/main" id="{9BEDC8C3-9C7E-B844-9DBE-4C23C6B74BF3}"/>
              </a:ext>
            </a:extLst>
          </p:cNvPr>
          <p:cNvGrpSpPr>
            <a:grpSpLocks noChangeAspect="1"/>
          </p:cNvGrpSpPr>
          <p:nvPr/>
        </p:nvGrpSpPr>
        <p:grpSpPr>
          <a:xfrm>
            <a:off x="9600636" y="15087600"/>
            <a:ext cx="8229600" cy="2743200"/>
            <a:chOff x="9509760" y="16002000"/>
            <a:chExt cx="8229600" cy="2743200"/>
          </a:xfrm>
        </p:grpSpPr>
        <p:pic>
          <p:nvPicPr>
            <p:cNvPr id="14" name="Picture 13" descr="A close up of an animal&#10;&#10;Description automatically generated">
              <a:extLst>
                <a:ext uri="{FF2B5EF4-FFF2-40B4-BE49-F238E27FC236}">
                  <a16:creationId xmlns:a16="http://schemas.microsoft.com/office/drawing/2014/main" id="{A6D6539C-41A0-3D4C-9A2F-3BF4425D3642}"/>
                </a:ext>
              </a:extLst>
            </p:cNvPr>
            <p:cNvPicPr>
              <a:picLocks noChangeAspect="1"/>
            </p:cNvPicPr>
            <p:nvPr/>
          </p:nvPicPr>
          <p:blipFill>
            <a:blip r:embed="rId8"/>
            <a:stretch>
              <a:fillRect/>
            </a:stretch>
          </p:blipFill>
          <p:spPr>
            <a:xfrm>
              <a:off x="9509760" y="16002000"/>
              <a:ext cx="2743200" cy="2743200"/>
            </a:xfrm>
            <a:prstGeom prst="rect">
              <a:avLst/>
            </a:prstGeom>
          </p:spPr>
        </p:pic>
        <p:pic>
          <p:nvPicPr>
            <p:cNvPr id="16" name="Picture 15" descr="A close up of text on a black background&#10;&#10;Description automatically generated">
              <a:extLst>
                <a:ext uri="{FF2B5EF4-FFF2-40B4-BE49-F238E27FC236}">
                  <a16:creationId xmlns:a16="http://schemas.microsoft.com/office/drawing/2014/main" id="{8D43D21F-A0E4-4B4C-9C4A-2EE3A6F52395}"/>
                </a:ext>
              </a:extLst>
            </p:cNvPr>
            <p:cNvPicPr>
              <a:picLocks noChangeAspect="1"/>
            </p:cNvPicPr>
            <p:nvPr/>
          </p:nvPicPr>
          <p:blipFill>
            <a:blip r:embed="rId10"/>
            <a:stretch>
              <a:fillRect/>
            </a:stretch>
          </p:blipFill>
          <p:spPr>
            <a:xfrm>
              <a:off x="12252960" y="16002000"/>
              <a:ext cx="2743200" cy="2743200"/>
            </a:xfrm>
            <a:prstGeom prst="rect">
              <a:avLst/>
            </a:prstGeom>
          </p:spPr>
        </p:pic>
        <p:pic>
          <p:nvPicPr>
            <p:cNvPr id="117" name="Picture 116">
              <a:extLst>
                <a:ext uri="{FF2B5EF4-FFF2-40B4-BE49-F238E27FC236}">
                  <a16:creationId xmlns:a16="http://schemas.microsoft.com/office/drawing/2014/main" id="{F055A1D8-CA7A-8241-9EBF-AFA0C44D5101}"/>
                </a:ext>
              </a:extLst>
            </p:cNvPr>
            <p:cNvPicPr>
              <a:picLocks noChangeAspect="1"/>
            </p:cNvPicPr>
            <p:nvPr/>
          </p:nvPicPr>
          <p:blipFill>
            <a:blip r:embed="rId9"/>
            <a:stretch>
              <a:fillRect/>
            </a:stretch>
          </p:blipFill>
          <p:spPr>
            <a:xfrm>
              <a:off x="14996160" y="16002000"/>
              <a:ext cx="2743200" cy="2743200"/>
            </a:xfrm>
            <a:prstGeom prst="rect">
              <a:avLst/>
            </a:prstGeom>
          </p:spPr>
        </p:pic>
      </p:grpSp>
      <p:grpSp>
        <p:nvGrpSpPr>
          <p:cNvPr id="29" name="Group 28">
            <a:extLst>
              <a:ext uri="{FF2B5EF4-FFF2-40B4-BE49-F238E27FC236}">
                <a16:creationId xmlns:a16="http://schemas.microsoft.com/office/drawing/2014/main" id="{EB13FA71-3D60-1D4A-8CD3-8CC508F0FEFB}"/>
              </a:ext>
            </a:extLst>
          </p:cNvPr>
          <p:cNvGrpSpPr/>
          <p:nvPr/>
        </p:nvGrpSpPr>
        <p:grpSpPr>
          <a:xfrm>
            <a:off x="9601200" y="18013680"/>
            <a:ext cx="8229600" cy="2743200"/>
            <a:chOff x="9509760" y="19019520"/>
            <a:chExt cx="8138160" cy="2743200"/>
          </a:xfrm>
        </p:grpSpPr>
        <p:pic>
          <p:nvPicPr>
            <p:cNvPr id="23" name="Picture 22" descr="A close up of a rock wall&#10;&#10;Description automatically generated">
              <a:extLst>
                <a:ext uri="{FF2B5EF4-FFF2-40B4-BE49-F238E27FC236}">
                  <a16:creationId xmlns:a16="http://schemas.microsoft.com/office/drawing/2014/main" id="{6BA2A02A-68A0-CA49-8D46-B135EC36F7BA}"/>
                </a:ext>
              </a:extLst>
            </p:cNvPr>
            <p:cNvPicPr>
              <a:picLocks noChangeAspect="1"/>
            </p:cNvPicPr>
            <p:nvPr/>
          </p:nvPicPr>
          <p:blipFill>
            <a:blip r:embed="rId12"/>
            <a:stretch>
              <a:fillRect/>
            </a:stretch>
          </p:blipFill>
          <p:spPr>
            <a:xfrm>
              <a:off x="12252960" y="19019520"/>
              <a:ext cx="2743200" cy="2743200"/>
            </a:xfrm>
            <a:prstGeom prst="rect">
              <a:avLst/>
            </a:prstGeom>
          </p:spPr>
        </p:pic>
        <p:pic>
          <p:nvPicPr>
            <p:cNvPr id="25" name="Picture 24" descr="A view of a city at night&#10;&#10;Description automatically generated">
              <a:extLst>
                <a:ext uri="{FF2B5EF4-FFF2-40B4-BE49-F238E27FC236}">
                  <a16:creationId xmlns:a16="http://schemas.microsoft.com/office/drawing/2014/main" id="{4FC4C03E-2D31-974A-AC88-77C4BE5B2A0A}"/>
                </a:ext>
              </a:extLst>
            </p:cNvPr>
            <p:cNvPicPr>
              <a:picLocks noChangeAspect="1"/>
            </p:cNvPicPr>
            <p:nvPr/>
          </p:nvPicPr>
          <p:blipFill>
            <a:blip r:embed="rId13"/>
            <a:stretch>
              <a:fillRect/>
            </a:stretch>
          </p:blipFill>
          <p:spPr>
            <a:xfrm>
              <a:off x="9509760" y="19019520"/>
              <a:ext cx="2743200" cy="2743200"/>
            </a:xfrm>
            <a:prstGeom prst="rect">
              <a:avLst/>
            </a:prstGeom>
          </p:spPr>
        </p:pic>
        <p:pic>
          <p:nvPicPr>
            <p:cNvPr id="27" name="Picture 26" descr="A picture containing building, outdoor&#10;&#10;Description automatically generated">
              <a:extLst>
                <a:ext uri="{FF2B5EF4-FFF2-40B4-BE49-F238E27FC236}">
                  <a16:creationId xmlns:a16="http://schemas.microsoft.com/office/drawing/2014/main" id="{847C041E-03AB-4645-8EF0-39B01FDEE93B}"/>
                </a:ext>
              </a:extLst>
            </p:cNvPr>
            <p:cNvPicPr>
              <a:picLocks noChangeAspect="1"/>
            </p:cNvPicPr>
            <p:nvPr/>
          </p:nvPicPr>
          <p:blipFill>
            <a:blip r:embed="rId14"/>
            <a:stretch>
              <a:fillRect/>
            </a:stretch>
          </p:blipFill>
          <p:spPr>
            <a:xfrm>
              <a:off x="14904720" y="19019520"/>
              <a:ext cx="2743200" cy="2743200"/>
            </a:xfrm>
            <a:prstGeom prst="rect">
              <a:avLst/>
            </a:prstGeom>
          </p:spPr>
        </p:pic>
      </p:grpSp>
      <p:grpSp>
        <p:nvGrpSpPr>
          <p:cNvPr id="33" name="Group 32">
            <a:extLst>
              <a:ext uri="{FF2B5EF4-FFF2-40B4-BE49-F238E27FC236}">
                <a16:creationId xmlns:a16="http://schemas.microsoft.com/office/drawing/2014/main" id="{851365A8-8FAB-F047-A14D-F5EC949E4D4E}"/>
              </a:ext>
            </a:extLst>
          </p:cNvPr>
          <p:cNvGrpSpPr/>
          <p:nvPr/>
        </p:nvGrpSpPr>
        <p:grpSpPr>
          <a:xfrm>
            <a:off x="18836640" y="13716000"/>
            <a:ext cx="8073190" cy="2743200"/>
            <a:chOff x="18745200" y="13716000"/>
            <a:chExt cx="8073190" cy="2743200"/>
          </a:xfrm>
        </p:grpSpPr>
        <p:grpSp>
          <p:nvGrpSpPr>
            <p:cNvPr id="124" name="Group 123">
              <a:extLst>
                <a:ext uri="{FF2B5EF4-FFF2-40B4-BE49-F238E27FC236}">
                  <a16:creationId xmlns:a16="http://schemas.microsoft.com/office/drawing/2014/main" id="{58C821DC-1DB6-BB4F-B4B7-13294B3331FA}"/>
                </a:ext>
              </a:extLst>
            </p:cNvPr>
            <p:cNvGrpSpPr/>
            <p:nvPr/>
          </p:nvGrpSpPr>
          <p:grpSpPr>
            <a:xfrm>
              <a:off x="18745200" y="13716000"/>
              <a:ext cx="5394960" cy="2743200"/>
              <a:chOff x="9509760" y="19019520"/>
              <a:chExt cx="5394960" cy="2743200"/>
            </a:xfrm>
          </p:grpSpPr>
          <p:pic>
            <p:nvPicPr>
              <p:cNvPr id="126" name="Picture 125" descr="A view of a city at night&#10;&#10;Description automatically generated">
                <a:extLst>
                  <a:ext uri="{FF2B5EF4-FFF2-40B4-BE49-F238E27FC236}">
                    <a16:creationId xmlns:a16="http://schemas.microsoft.com/office/drawing/2014/main" id="{4420A14B-84D1-0349-9EB1-F41226224493}"/>
                  </a:ext>
                </a:extLst>
              </p:cNvPr>
              <p:cNvPicPr>
                <a:picLocks noChangeAspect="1"/>
              </p:cNvPicPr>
              <p:nvPr/>
            </p:nvPicPr>
            <p:blipFill>
              <a:blip r:embed="rId13"/>
              <a:stretch>
                <a:fillRect/>
              </a:stretch>
            </p:blipFill>
            <p:spPr>
              <a:xfrm>
                <a:off x="9509760" y="19019520"/>
                <a:ext cx="2743200" cy="2743200"/>
              </a:xfrm>
              <a:prstGeom prst="rect">
                <a:avLst/>
              </a:prstGeom>
            </p:spPr>
          </p:pic>
          <p:pic>
            <p:nvPicPr>
              <p:cNvPr id="127" name="Picture 126" descr="A picture containing building, outdoor&#10;&#10;Description automatically generated">
                <a:extLst>
                  <a:ext uri="{FF2B5EF4-FFF2-40B4-BE49-F238E27FC236}">
                    <a16:creationId xmlns:a16="http://schemas.microsoft.com/office/drawing/2014/main" id="{63E20EE5-C7DF-DB40-AA4C-9ED6A5373A55}"/>
                  </a:ext>
                </a:extLst>
              </p:cNvPr>
              <p:cNvPicPr>
                <a:picLocks noChangeAspect="1"/>
              </p:cNvPicPr>
              <p:nvPr/>
            </p:nvPicPr>
            <p:blipFill>
              <a:blip r:embed="rId14"/>
              <a:stretch>
                <a:fillRect/>
              </a:stretch>
            </p:blipFill>
            <p:spPr>
              <a:xfrm>
                <a:off x="12161520" y="19019520"/>
                <a:ext cx="2743200" cy="2743200"/>
              </a:xfrm>
              <a:prstGeom prst="rect">
                <a:avLst/>
              </a:prstGeom>
            </p:spPr>
          </p:pic>
        </p:grpSp>
        <p:pic>
          <p:nvPicPr>
            <p:cNvPr id="31" name="Picture 30" descr="A view of a city&#10;&#10;Description automatically generated">
              <a:extLst>
                <a:ext uri="{FF2B5EF4-FFF2-40B4-BE49-F238E27FC236}">
                  <a16:creationId xmlns:a16="http://schemas.microsoft.com/office/drawing/2014/main" id="{13445B64-B2CC-D547-B5B6-B22FD43292C9}"/>
                </a:ext>
              </a:extLst>
            </p:cNvPr>
            <p:cNvPicPr>
              <a:picLocks noChangeAspect="1"/>
            </p:cNvPicPr>
            <p:nvPr/>
          </p:nvPicPr>
          <p:blipFill>
            <a:blip r:embed="rId15"/>
            <a:stretch>
              <a:fillRect/>
            </a:stretch>
          </p:blipFill>
          <p:spPr>
            <a:xfrm>
              <a:off x="24075190" y="13716000"/>
              <a:ext cx="2743200" cy="2743200"/>
            </a:xfrm>
            <a:prstGeom prst="rect">
              <a:avLst/>
            </a:prstGeom>
          </p:spPr>
        </p:pic>
      </p:grpSp>
      <p:grpSp>
        <p:nvGrpSpPr>
          <p:cNvPr id="128" name="Group 127">
            <a:extLst>
              <a:ext uri="{FF2B5EF4-FFF2-40B4-BE49-F238E27FC236}">
                <a16:creationId xmlns:a16="http://schemas.microsoft.com/office/drawing/2014/main" id="{ED5E1A06-B8E6-6942-B19A-099B63BD27B7}"/>
              </a:ext>
            </a:extLst>
          </p:cNvPr>
          <p:cNvGrpSpPr/>
          <p:nvPr/>
        </p:nvGrpSpPr>
        <p:grpSpPr>
          <a:xfrm>
            <a:off x="19278558" y="19252173"/>
            <a:ext cx="7534163" cy="3808860"/>
            <a:chOff x="1164904" y="1078235"/>
            <a:chExt cx="7534163" cy="3808860"/>
          </a:xfrm>
        </p:grpSpPr>
        <p:sp>
          <p:nvSpPr>
            <p:cNvPr id="129" name="Rectangle 128">
              <a:extLst>
                <a:ext uri="{FF2B5EF4-FFF2-40B4-BE49-F238E27FC236}">
                  <a16:creationId xmlns:a16="http://schemas.microsoft.com/office/drawing/2014/main" id="{EC40C7FF-D136-9940-A1FF-0B24514D26A0}"/>
                </a:ext>
              </a:extLst>
            </p:cNvPr>
            <p:cNvSpPr/>
            <p:nvPr/>
          </p:nvSpPr>
          <p:spPr>
            <a:xfrm>
              <a:off x="1164904" y="1078235"/>
              <a:ext cx="7534163" cy="3808860"/>
            </a:xfrm>
            <a:prstGeom prst="rect">
              <a:avLst/>
            </a:prstGeom>
            <a:solidFill>
              <a:srgbClr val="4B2E82">
                <a:alpha val="30000"/>
              </a:srgbClr>
            </a:solidFill>
            <a:ln>
              <a:solidFill>
                <a:schemeClr val="accent1">
                  <a:alpha val="1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8F6AE60B-9E66-A343-AC0D-9A2D880FC5C8}"/>
                </a:ext>
              </a:extLst>
            </p:cNvPr>
            <p:cNvSpPr/>
            <p:nvPr/>
          </p:nvSpPr>
          <p:spPr>
            <a:xfrm>
              <a:off x="6789501" y="2101215"/>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BDDCDA8A-B9F0-0C49-AAB7-778CF755EF94}"/>
                </a:ext>
              </a:extLst>
            </p:cNvPr>
            <p:cNvSpPr/>
            <p:nvPr/>
          </p:nvSpPr>
          <p:spPr>
            <a:xfrm>
              <a:off x="6941901" y="2253615"/>
              <a:ext cx="914400" cy="9144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7F602610-74F1-0545-9A20-715EAD34AAC0}"/>
                </a:ext>
              </a:extLst>
            </p:cNvPr>
            <p:cNvSpPr/>
            <p:nvPr/>
          </p:nvSpPr>
          <p:spPr>
            <a:xfrm>
              <a:off x="7094301" y="2406015"/>
              <a:ext cx="914400" cy="9144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TextBox 132">
              <a:extLst>
                <a:ext uri="{FF2B5EF4-FFF2-40B4-BE49-F238E27FC236}">
                  <a16:creationId xmlns:a16="http://schemas.microsoft.com/office/drawing/2014/main" id="{76E6A224-A730-1742-9159-0BDAA61A42DE}"/>
                </a:ext>
              </a:extLst>
            </p:cNvPr>
            <p:cNvSpPr txBox="1"/>
            <p:nvPr/>
          </p:nvSpPr>
          <p:spPr>
            <a:xfrm>
              <a:off x="6870841" y="3472815"/>
              <a:ext cx="1361319" cy="830997"/>
            </a:xfrm>
            <a:prstGeom prst="rect">
              <a:avLst/>
            </a:prstGeom>
            <a:noFill/>
          </p:spPr>
          <p:txBody>
            <a:bodyPr wrap="square" rtlCol="0">
              <a:spAutoFit/>
            </a:bodyPr>
            <a:lstStyle/>
            <a:p>
              <a:pPr algn="ctr"/>
              <a:r>
                <a:rPr lang="en-US" sz="2400" dirty="0"/>
                <a:t>Content </a:t>
              </a:r>
            </a:p>
            <a:p>
              <a:pPr algn="ctr"/>
              <a:r>
                <a:rPr lang="en-US" sz="2400" dirty="0"/>
                <a:t>image</a:t>
              </a:r>
            </a:p>
          </p:txBody>
        </p:sp>
        <p:grpSp>
          <p:nvGrpSpPr>
            <p:cNvPr id="134" name="Group 133">
              <a:extLst>
                <a:ext uri="{FF2B5EF4-FFF2-40B4-BE49-F238E27FC236}">
                  <a16:creationId xmlns:a16="http://schemas.microsoft.com/office/drawing/2014/main" id="{94067670-5A44-5E4C-A209-E6542056C333}"/>
                </a:ext>
              </a:extLst>
            </p:cNvPr>
            <p:cNvGrpSpPr/>
            <p:nvPr/>
          </p:nvGrpSpPr>
          <p:grpSpPr>
            <a:xfrm>
              <a:off x="1652552" y="2337018"/>
              <a:ext cx="1781181" cy="830997"/>
              <a:chOff x="1652552" y="2337018"/>
              <a:chExt cx="1781181" cy="830997"/>
            </a:xfrm>
          </p:grpSpPr>
          <p:sp>
            <p:nvSpPr>
              <p:cNvPr id="144" name="Rectangle 143">
                <a:extLst>
                  <a:ext uri="{FF2B5EF4-FFF2-40B4-BE49-F238E27FC236}">
                    <a16:creationId xmlns:a16="http://schemas.microsoft.com/office/drawing/2014/main" id="{005E0984-55A0-3C4B-BBB5-2570BA8F5D52}"/>
                  </a:ext>
                </a:extLst>
              </p:cNvPr>
              <p:cNvSpPr/>
              <p:nvPr/>
            </p:nvSpPr>
            <p:spPr>
              <a:xfrm>
                <a:off x="1652552" y="2337018"/>
                <a:ext cx="1733006" cy="775063"/>
              </a:xfrm>
              <a:prstGeom prst="rect">
                <a:avLst/>
              </a:prstGeom>
              <a:solidFill>
                <a:srgbClr val="4A2C83"/>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5" name="TextBox 144">
                <a:extLst>
                  <a:ext uri="{FF2B5EF4-FFF2-40B4-BE49-F238E27FC236}">
                    <a16:creationId xmlns:a16="http://schemas.microsoft.com/office/drawing/2014/main" id="{9F2921DE-AFE7-4447-8BFC-3E205FE6CBFC}"/>
                  </a:ext>
                </a:extLst>
              </p:cNvPr>
              <p:cNvSpPr txBox="1"/>
              <p:nvPr/>
            </p:nvSpPr>
            <p:spPr>
              <a:xfrm>
                <a:off x="1696373" y="2337018"/>
                <a:ext cx="1737360" cy="830997"/>
              </a:xfrm>
              <a:prstGeom prst="rect">
                <a:avLst/>
              </a:prstGeom>
              <a:noFill/>
            </p:spPr>
            <p:txBody>
              <a:bodyPr wrap="square" rtlCol="0">
                <a:spAutoFit/>
              </a:bodyPr>
              <a:lstStyle/>
              <a:p>
                <a:pPr algn="ctr"/>
                <a:r>
                  <a:rPr lang="en-US" sz="2400" b="1" dirty="0">
                    <a:solidFill>
                      <a:srgbClr val="E8D4A4"/>
                    </a:solidFill>
                  </a:rPr>
                  <a:t>Pre-trained VGG19</a:t>
                </a:r>
              </a:p>
            </p:txBody>
          </p:sp>
        </p:grpSp>
        <p:cxnSp>
          <p:nvCxnSpPr>
            <p:cNvPr id="135" name="Straight Arrow Connector 134">
              <a:extLst>
                <a:ext uri="{FF2B5EF4-FFF2-40B4-BE49-F238E27FC236}">
                  <a16:creationId xmlns:a16="http://schemas.microsoft.com/office/drawing/2014/main" id="{1B548D1B-F3AF-9F41-9946-20259EF20816}"/>
                </a:ext>
              </a:extLst>
            </p:cNvPr>
            <p:cNvCxnSpPr>
              <a:cxnSpLocks/>
            </p:cNvCxnSpPr>
            <p:nvPr/>
          </p:nvCxnSpPr>
          <p:spPr>
            <a:xfrm flipH="1">
              <a:off x="5698688" y="2711373"/>
              <a:ext cx="1090813"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0450F30A-9E8F-B74F-BDD1-AFA3DF96FC36}"/>
                </a:ext>
              </a:extLst>
            </p:cNvPr>
            <p:cNvSpPr txBox="1"/>
            <p:nvPr/>
          </p:nvSpPr>
          <p:spPr>
            <a:xfrm>
              <a:off x="2870502" y="4240764"/>
              <a:ext cx="3659021" cy="646331"/>
            </a:xfrm>
            <a:prstGeom prst="rect">
              <a:avLst/>
            </a:prstGeom>
            <a:noFill/>
          </p:spPr>
          <p:txBody>
            <a:bodyPr wrap="square" rtlCol="0">
              <a:spAutoFit/>
            </a:bodyPr>
            <a:lstStyle/>
            <a:p>
              <a:pPr algn="ctr"/>
              <a:r>
                <a:rPr lang="en-US" sz="3600" dirty="0"/>
                <a:t>Train area </a:t>
              </a:r>
            </a:p>
          </p:txBody>
        </p:sp>
        <p:cxnSp>
          <p:nvCxnSpPr>
            <p:cNvPr id="137" name="Elbow Connector 136">
              <a:extLst>
                <a:ext uri="{FF2B5EF4-FFF2-40B4-BE49-F238E27FC236}">
                  <a16:creationId xmlns:a16="http://schemas.microsoft.com/office/drawing/2014/main" id="{2C21DA3B-2587-6840-8D81-0B0F6AA8D8CE}"/>
                </a:ext>
              </a:extLst>
            </p:cNvPr>
            <p:cNvCxnSpPr>
              <a:cxnSpLocks/>
              <a:endCxn id="142" idx="0"/>
            </p:cNvCxnSpPr>
            <p:nvPr/>
          </p:nvCxnSpPr>
          <p:spPr>
            <a:xfrm>
              <a:off x="1483032" y="1402918"/>
              <a:ext cx="3448954" cy="850697"/>
            </a:xfrm>
            <a:prstGeom prst="bentConnector2">
              <a:avLst/>
            </a:prstGeom>
            <a:ln w="127000" cmpd="sng">
              <a:tailEnd type="triangle"/>
            </a:ln>
          </p:spPr>
          <p:style>
            <a:lnRef idx="1">
              <a:schemeClr val="accent1"/>
            </a:lnRef>
            <a:fillRef idx="0">
              <a:schemeClr val="accent1"/>
            </a:fillRef>
            <a:effectRef idx="0">
              <a:schemeClr val="accent1"/>
            </a:effectRef>
            <a:fontRef idx="minor">
              <a:schemeClr val="tx1"/>
            </a:fontRef>
          </p:style>
        </p:cxnSp>
        <p:sp>
          <p:nvSpPr>
            <p:cNvPr id="138" name="TextBox 137">
              <a:extLst>
                <a:ext uri="{FF2B5EF4-FFF2-40B4-BE49-F238E27FC236}">
                  <a16:creationId xmlns:a16="http://schemas.microsoft.com/office/drawing/2014/main" id="{9FDE084B-98F2-4148-8E67-3887785C4A71}"/>
                </a:ext>
              </a:extLst>
            </p:cNvPr>
            <p:cNvSpPr txBox="1"/>
            <p:nvPr/>
          </p:nvSpPr>
          <p:spPr>
            <a:xfrm>
              <a:off x="1602597" y="1503234"/>
              <a:ext cx="2828556" cy="523220"/>
            </a:xfrm>
            <a:prstGeom prst="rect">
              <a:avLst/>
            </a:prstGeom>
            <a:noFill/>
          </p:spPr>
          <p:txBody>
            <a:bodyPr wrap="square" rtlCol="0">
              <a:spAutoFit/>
            </a:bodyPr>
            <a:lstStyle/>
            <a:p>
              <a:pPr algn="ctr"/>
              <a:r>
                <a:rPr lang="en-US" sz="2800" dirty="0"/>
                <a:t>Gradient Descent  </a:t>
              </a:r>
            </a:p>
          </p:txBody>
        </p:sp>
        <p:pic>
          <p:nvPicPr>
            <p:cNvPr id="139" name="Picture 138" descr="A close up of an animal&#10;&#10;Description automatically generated">
              <a:extLst>
                <a:ext uri="{FF2B5EF4-FFF2-40B4-BE49-F238E27FC236}">
                  <a16:creationId xmlns:a16="http://schemas.microsoft.com/office/drawing/2014/main" id="{F6C66E59-E3AE-424C-9275-5CC40F730D12}"/>
                </a:ext>
              </a:extLst>
            </p:cNvPr>
            <p:cNvPicPr>
              <a:picLocks noChangeAspect="1"/>
            </p:cNvPicPr>
            <p:nvPr/>
          </p:nvPicPr>
          <p:blipFill>
            <a:blip r:embed="rId8"/>
            <a:stretch>
              <a:fillRect/>
            </a:stretch>
          </p:blipFill>
          <p:spPr>
            <a:xfrm>
              <a:off x="7094301" y="2406015"/>
              <a:ext cx="822960" cy="822960"/>
            </a:xfrm>
            <a:prstGeom prst="rect">
              <a:avLst/>
            </a:prstGeom>
          </p:spPr>
        </p:pic>
        <p:grpSp>
          <p:nvGrpSpPr>
            <p:cNvPr id="140" name="Group 139">
              <a:extLst>
                <a:ext uri="{FF2B5EF4-FFF2-40B4-BE49-F238E27FC236}">
                  <a16:creationId xmlns:a16="http://schemas.microsoft.com/office/drawing/2014/main" id="{2064BD8C-D79D-E942-943B-72C69F13664E}"/>
                </a:ext>
              </a:extLst>
            </p:cNvPr>
            <p:cNvGrpSpPr/>
            <p:nvPr/>
          </p:nvGrpSpPr>
          <p:grpSpPr>
            <a:xfrm>
              <a:off x="4208269" y="2253615"/>
              <a:ext cx="1447434" cy="1603226"/>
              <a:chOff x="4200661" y="2283014"/>
              <a:chExt cx="1447434" cy="1603226"/>
            </a:xfrm>
          </p:grpSpPr>
          <p:sp>
            <p:nvSpPr>
              <p:cNvPr id="142" name="Rectangle 141">
                <a:extLst>
                  <a:ext uri="{FF2B5EF4-FFF2-40B4-BE49-F238E27FC236}">
                    <a16:creationId xmlns:a16="http://schemas.microsoft.com/office/drawing/2014/main" id="{0AA0311A-36CC-004D-B0FF-14993C926894}"/>
                  </a:ext>
                </a:extLst>
              </p:cNvPr>
              <p:cNvSpPr/>
              <p:nvPr/>
            </p:nvSpPr>
            <p:spPr>
              <a:xfrm>
                <a:off x="4200661" y="2283014"/>
                <a:ext cx="1447434"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Add </a:t>
                </a:r>
              </a:p>
              <a:p>
                <a:pPr algn="ctr"/>
                <a:r>
                  <a:rPr lang="en-US" sz="2400" dirty="0"/>
                  <a:t>Networks</a:t>
                </a:r>
              </a:p>
            </p:txBody>
          </p:sp>
          <p:sp>
            <p:nvSpPr>
              <p:cNvPr id="143" name="TextBox 142">
                <a:extLst>
                  <a:ext uri="{FF2B5EF4-FFF2-40B4-BE49-F238E27FC236}">
                    <a16:creationId xmlns:a16="http://schemas.microsoft.com/office/drawing/2014/main" id="{D4601760-4459-9241-9013-9699490EA0A3}"/>
                  </a:ext>
                </a:extLst>
              </p:cNvPr>
              <p:cNvSpPr txBox="1"/>
              <p:nvPr/>
            </p:nvSpPr>
            <p:spPr>
              <a:xfrm>
                <a:off x="4513006" y="3424575"/>
                <a:ext cx="822742" cy="461665"/>
              </a:xfrm>
              <a:prstGeom prst="rect">
                <a:avLst/>
              </a:prstGeom>
              <a:noFill/>
            </p:spPr>
            <p:txBody>
              <a:bodyPr wrap="square" rtlCol="0">
                <a:spAutoFit/>
              </a:bodyPr>
              <a:lstStyle/>
              <a:p>
                <a:pPr algn="ctr"/>
                <a:r>
                  <a:rPr lang="en-US" sz="2400" b="1" dirty="0"/>
                  <a:t>Goal</a:t>
                </a:r>
              </a:p>
            </p:txBody>
          </p:sp>
        </p:grpSp>
        <p:cxnSp>
          <p:nvCxnSpPr>
            <p:cNvPr id="141" name="Straight Arrow Connector 140">
              <a:extLst>
                <a:ext uri="{FF2B5EF4-FFF2-40B4-BE49-F238E27FC236}">
                  <a16:creationId xmlns:a16="http://schemas.microsoft.com/office/drawing/2014/main" id="{F22CABAC-CDB9-274F-A3C8-94A58D1F4856}"/>
                </a:ext>
              </a:extLst>
            </p:cNvPr>
            <p:cNvCxnSpPr>
              <a:cxnSpLocks/>
            </p:cNvCxnSpPr>
            <p:nvPr/>
          </p:nvCxnSpPr>
          <p:spPr>
            <a:xfrm flipH="1">
              <a:off x="3384082" y="2711373"/>
              <a:ext cx="1090813"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grpSp>
      <p:grpSp>
        <p:nvGrpSpPr>
          <p:cNvPr id="152" name="Group 151">
            <a:extLst>
              <a:ext uri="{FF2B5EF4-FFF2-40B4-BE49-F238E27FC236}">
                <a16:creationId xmlns:a16="http://schemas.microsoft.com/office/drawing/2014/main" id="{A722C69D-B0FF-6440-845D-8B375985A36E}"/>
              </a:ext>
            </a:extLst>
          </p:cNvPr>
          <p:cNvGrpSpPr/>
          <p:nvPr/>
        </p:nvGrpSpPr>
        <p:grpSpPr>
          <a:xfrm>
            <a:off x="19238976" y="23774400"/>
            <a:ext cx="7543800" cy="2074277"/>
            <a:chOff x="19238976" y="23774400"/>
            <a:chExt cx="7543800" cy="2074277"/>
          </a:xfrm>
        </p:grpSpPr>
        <p:pic>
          <p:nvPicPr>
            <p:cNvPr id="146" name="Picture 145" descr="A picture containing indoor, wall, person, animal&#10;&#10;Description automatically generated">
              <a:extLst>
                <a:ext uri="{FF2B5EF4-FFF2-40B4-BE49-F238E27FC236}">
                  <a16:creationId xmlns:a16="http://schemas.microsoft.com/office/drawing/2014/main" id="{00F0E9F0-B457-EF4A-80F8-EBF26690B080}"/>
                </a:ext>
              </a:extLst>
            </p:cNvPr>
            <p:cNvPicPr>
              <a:picLocks noChangeAspect="1"/>
            </p:cNvPicPr>
            <p:nvPr/>
          </p:nvPicPr>
          <p:blipFill>
            <a:blip r:embed="rId16"/>
            <a:stretch>
              <a:fillRect/>
            </a:stretch>
          </p:blipFill>
          <p:spPr>
            <a:xfrm>
              <a:off x="19238976" y="23774400"/>
              <a:ext cx="3657600" cy="2067089"/>
            </a:xfrm>
            <a:prstGeom prst="rect">
              <a:avLst/>
            </a:prstGeom>
          </p:spPr>
        </p:pic>
        <p:pic>
          <p:nvPicPr>
            <p:cNvPr id="38" name="Picture 37" descr="A picture containing clothing&#10;&#10;Description automatically generated">
              <a:extLst>
                <a:ext uri="{FF2B5EF4-FFF2-40B4-BE49-F238E27FC236}">
                  <a16:creationId xmlns:a16="http://schemas.microsoft.com/office/drawing/2014/main" id="{95A10710-9386-3F48-B219-26ED89533C97}"/>
                </a:ext>
              </a:extLst>
            </p:cNvPr>
            <p:cNvPicPr>
              <a:picLocks noChangeAspect="1"/>
            </p:cNvPicPr>
            <p:nvPr/>
          </p:nvPicPr>
          <p:blipFill>
            <a:blip r:embed="rId17"/>
            <a:stretch>
              <a:fillRect/>
            </a:stretch>
          </p:blipFill>
          <p:spPr>
            <a:xfrm>
              <a:off x="23125176" y="23774400"/>
              <a:ext cx="3657600" cy="2074277"/>
            </a:xfrm>
            <a:prstGeom prst="rect">
              <a:avLst/>
            </a:prstGeom>
          </p:spPr>
        </p:pic>
      </p:grpSp>
      <p:grpSp>
        <p:nvGrpSpPr>
          <p:cNvPr id="151" name="Group 150">
            <a:extLst>
              <a:ext uri="{FF2B5EF4-FFF2-40B4-BE49-F238E27FC236}">
                <a16:creationId xmlns:a16="http://schemas.microsoft.com/office/drawing/2014/main" id="{E81732FC-4E52-A44A-A000-7F975F62A35F}"/>
              </a:ext>
            </a:extLst>
          </p:cNvPr>
          <p:cNvGrpSpPr/>
          <p:nvPr/>
        </p:nvGrpSpPr>
        <p:grpSpPr>
          <a:xfrm>
            <a:off x="9547644" y="23774400"/>
            <a:ext cx="8229600" cy="2761284"/>
            <a:chOff x="9547644" y="23774400"/>
            <a:chExt cx="8229600" cy="2761284"/>
          </a:xfrm>
        </p:grpSpPr>
        <p:grpSp>
          <p:nvGrpSpPr>
            <p:cNvPr id="120" name="Group 119">
              <a:extLst>
                <a:ext uri="{FF2B5EF4-FFF2-40B4-BE49-F238E27FC236}">
                  <a16:creationId xmlns:a16="http://schemas.microsoft.com/office/drawing/2014/main" id="{CA1465B1-D7C4-2545-9860-34F1AF198A66}"/>
                </a:ext>
              </a:extLst>
            </p:cNvPr>
            <p:cNvGrpSpPr/>
            <p:nvPr/>
          </p:nvGrpSpPr>
          <p:grpSpPr>
            <a:xfrm>
              <a:off x="9547644" y="23774400"/>
              <a:ext cx="5486400" cy="2743200"/>
              <a:chOff x="9509760" y="16002000"/>
              <a:chExt cx="5486400" cy="2743200"/>
            </a:xfrm>
          </p:grpSpPr>
          <p:pic>
            <p:nvPicPr>
              <p:cNvPr id="121" name="Picture 120" descr="A close up of an animal&#10;&#10;Description automatically generated">
                <a:extLst>
                  <a:ext uri="{FF2B5EF4-FFF2-40B4-BE49-F238E27FC236}">
                    <a16:creationId xmlns:a16="http://schemas.microsoft.com/office/drawing/2014/main" id="{43E2100E-1403-8140-9521-218DC5F26B09}"/>
                  </a:ext>
                </a:extLst>
              </p:cNvPr>
              <p:cNvPicPr>
                <a:picLocks noChangeAspect="1"/>
              </p:cNvPicPr>
              <p:nvPr/>
            </p:nvPicPr>
            <p:blipFill>
              <a:blip r:embed="rId8"/>
              <a:stretch>
                <a:fillRect/>
              </a:stretch>
            </p:blipFill>
            <p:spPr>
              <a:xfrm>
                <a:off x="9509760" y="16002000"/>
                <a:ext cx="2743200" cy="2743200"/>
              </a:xfrm>
              <a:prstGeom prst="rect">
                <a:avLst/>
              </a:prstGeom>
            </p:spPr>
          </p:pic>
          <p:pic>
            <p:nvPicPr>
              <p:cNvPr id="123" name="Picture 122">
                <a:extLst>
                  <a:ext uri="{FF2B5EF4-FFF2-40B4-BE49-F238E27FC236}">
                    <a16:creationId xmlns:a16="http://schemas.microsoft.com/office/drawing/2014/main" id="{543C623D-7531-264C-87BC-B9EE71FD9BAC}"/>
                  </a:ext>
                </a:extLst>
              </p:cNvPr>
              <p:cNvPicPr>
                <a:picLocks noChangeAspect="1"/>
              </p:cNvPicPr>
              <p:nvPr/>
            </p:nvPicPr>
            <p:blipFill>
              <a:blip r:embed="rId9"/>
              <a:stretch>
                <a:fillRect/>
              </a:stretch>
            </p:blipFill>
            <p:spPr>
              <a:xfrm>
                <a:off x="12252960" y="16002000"/>
                <a:ext cx="2743200" cy="2743200"/>
              </a:xfrm>
              <a:prstGeom prst="rect">
                <a:avLst/>
              </a:prstGeom>
            </p:spPr>
          </p:pic>
        </p:grpSp>
        <p:pic>
          <p:nvPicPr>
            <p:cNvPr id="150" name="Picture 149" descr="A close up of an animal&#10;&#10;Description automatically generated">
              <a:extLst>
                <a:ext uri="{FF2B5EF4-FFF2-40B4-BE49-F238E27FC236}">
                  <a16:creationId xmlns:a16="http://schemas.microsoft.com/office/drawing/2014/main" id="{12DAAE6D-AE04-2B42-982C-550D4EBC254A}"/>
                </a:ext>
              </a:extLst>
            </p:cNvPr>
            <p:cNvPicPr>
              <a:picLocks noChangeAspect="1"/>
            </p:cNvPicPr>
            <p:nvPr/>
          </p:nvPicPr>
          <p:blipFill>
            <a:blip r:embed="rId18"/>
            <a:stretch>
              <a:fillRect/>
            </a:stretch>
          </p:blipFill>
          <p:spPr>
            <a:xfrm>
              <a:off x="15034044" y="23792484"/>
              <a:ext cx="2743200" cy="2743200"/>
            </a:xfrm>
            <a:prstGeom prst="rect">
              <a:avLst/>
            </a:prstGeom>
          </p:spPr>
        </p:pic>
      </p:grpSp>
      <p:grpSp>
        <p:nvGrpSpPr>
          <p:cNvPr id="20" name="Group 19">
            <a:extLst>
              <a:ext uri="{FF2B5EF4-FFF2-40B4-BE49-F238E27FC236}">
                <a16:creationId xmlns:a16="http://schemas.microsoft.com/office/drawing/2014/main" id="{EDFF4227-C0BA-3246-B3E9-7E1170113D74}"/>
              </a:ext>
            </a:extLst>
          </p:cNvPr>
          <p:cNvGrpSpPr/>
          <p:nvPr/>
        </p:nvGrpSpPr>
        <p:grpSpPr>
          <a:xfrm>
            <a:off x="27797760" y="14173200"/>
            <a:ext cx="7315200" cy="3657600"/>
            <a:chOff x="27797760" y="14173200"/>
            <a:chExt cx="7315200" cy="3657600"/>
          </a:xfrm>
        </p:grpSpPr>
        <p:grpSp>
          <p:nvGrpSpPr>
            <p:cNvPr id="157" name="Group 156">
              <a:extLst>
                <a:ext uri="{FF2B5EF4-FFF2-40B4-BE49-F238E27FC236}">
                  <a16:creationId xmlns:a16="http://schemas.microsoft.com/office/drawing/2014/main" id="{DA16043E-626B-D14A-A6E5-6B24AB446D1B}"/>
                </a:ext>
              </a:extLst>
            </p:cNvPr>
            <p:cNvGrpSpPr/>
            <p:nvPr/>
          </p:nvGrpSpPr>
          <p:grpSpPr>
            <a:xfrm>
              <a:off x="27797760" y="14173200"/>
              <a:ext cx="7315200" cy="1828800"/>
              <a:chOff x="27797760" y="14173200"/>
              <a:chExt cx="7315200" cy="1828800"/>
            </a:xfrm>
          </p:grpSpPr>
          <p:pic>
            <p:nvPicPr>
              <p:cNvPr id="166" name="图片 1" descr="A view of a city at night&#10;&#10;Description automatically generated">
                <a:extLst>
                  <a:ext uri="{FF2B5EF4-FFF2-40B4-BE49-F238E27FC236}">
                    <a16:creationId xmlns:a16="http://schemas.microsoft.com/office/drawing/2014/main" id="{79B92375-1C6F-5740-A372-02475ADD50C0}"/>
                  </a:ext>
                </a:extLst>
              </p:cNvPr>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27797760" y="14173200"/>
                <a:ext cx="1828800" cy="1828800"/>
              </a:xfrm>
              <a:prstGeom prst="rect">
                <a:avLst/>
              </a:prstGeom>
              <a:noFill/>
              <a:ln>
                <a:noFill/>
              </a:ln>
            </p:spPr>
          </p:pic>
          <p:pic>
            <p:nvPicPr>
              <p:cNvPr id="167" name="图片 2" descr="A harbor with a city in the background&#10;&#10;Description automatically generated">
                <a:extLst>
                  <a:ext uri="{FF2B5EF4-FFF2-40B4-BE49-F238E27FC236}">
                    <a16:creationId xmlns:a16="http://schemas.microsoft.com/office/drawing/2014/main" id="{9290C7D2-24D4-A244-904A-918EE6E3D940}"/>
                  </a:ext>
                </a:extLst>
              </p:cNvPr>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29626560" y="14173200"/>
                <a:ext cx="1828800" cy="1828800"/>
              </a:xfrm>
              <a:prstGeom prst="rect">
                <a:avLst/>
              </a:prstGeom>
              <a:noFill/>
              <a:ln>
                <a:noFill/>
              </a:ln>
            </p:spPr>
          </p:pic>
          <p:pic>
            <p:nvPicPr>
              <p:cNvPr id="168" name="图片 4" descr="A river with a city in the background&#10;&#10;Description automatically generated">
                <a:extLst>
                  <a:ext uri="{FF2B5EF4-FFF2-40B4-BE49-F238E27FC236}">
                    <a16:creationId xmlns:a16="http://schemas.microsoft.com/office/drawing/2014/main" id="{11384E1D-E4D9-2D47-9677-164FB36677DF}"/>
                  </a:ext>
                </a:extLst>
              </p:cNvPr>
              <p:cNvPicPr>
                <a:picLocks noChangeAspect="1"/>
              </p:cNvPicPr>
              <p:nvPr/>
            </p:nvPicPr>
            <p:blipFill>
              <a:blip r:embed="rId21"/>
              <a:stretch>
                <a:fillRect/>
              </a:stretch>
            </p:blipFill>
            <p:spPr>
              <a:xfrm>
                <a:off x="31455360" y="14173200"/>
                <a:ext cx="1828800" cy="1828800"/>
              </a:xfrm>
              <a:prstGeom prst="rect">
                <a:avLst/>
              </a:prstGeom>
            </p:spPr>
          </p:pic>
          <p:pic>
            <p:nvPicPr>
              <p:cNvPr id="169" name="图片 6" descr="A picture containing water, scene&#10;&#10;Description automatically generated">
                <a:extLst>
                  <a:ext uri="{FF2B5EF4-FFF2-40B4-BE49-F238E27FC236}">
                    <a16:creationId xmlns:a16="http://schemas.microsoft.com/office/drawing/2014/main" id="{F6B2657A-DB38-3C48-B1C3-91D88F81BC34}"/>
                  </a:ext>
                </a:extLst>
              </p:cNvPr>
              <p:cNvPicPr>
                <a:picLocks noChangeAspect="1"/>
              </p:cNvPicPr>
              <p:nvPr/>
            </p:nvPicPr>
            <p:blipFill>
              <a:blip r:embed="rId22"/>
              <a:stretch>
                <a:fillRect/>
              </a:stretch>
            </p:blipFill>
            <p:spPr>
              <a:xfrm>
                <a:off x="33284160" y="14173200"/>
                <a:ext cx="1828800" cy="1828800"/>
              </a:xfrm>
              <a:prstGeom prst="rect">
                <a:avLst/>
              </a:prstGeom>
            </p:spPr>
          </p:pic>
        </p:grpSp>
        <p:pic>
          <p:nvPicPr>
            <p:cNvPr id="147" name="图片 17">
              <a:extLst>
                <a:ext uri="{FF2B5EF4-FFF2-40B4-BE49-F238E27FC236}">
                  <a16:creationId xmlns:a16="http://schemas.microsoft.com/office/drawing/2014/main" id="{14EB841C-0795-5C4F-A56E-BB7399777C6E}"/>
                </a:ext>
              </a:extLst>
            </p:cNvPr>
            <p:cNvPicPr/>
            <p:nvPr/>
          </p:nvPicPr>
          <p:blipFill>
            <a:blip r:embed="rId23"/>
            <a:stretch>
              <a:fillRect/>
            </a:stretch>
          </p:blipFill>
          <p:spPr>
            <a:xfrm>
              <a:off x="33274635" y="16002000"/>
              <a:ext cx="1838325" cy="1828800"/>
            </a:xfrm>
            <a:prstGeom prst="rect">
              <a:avLst/>
            </a:prstGeom>
          </p:spPr>
        </p:pic>
        <p:pic>
          <p:nvPicPr>
            <p:cNvPr id="148" name="图片 15">
              <a:extLst>
                <a:ext uri="{FF2B5EF4-FFF2-40B4-BE49-F238E27FC236}">
                  <a16:creationId xmlns:a16="http://schemas.microsoft.com/office/drawing/2014/main" id="{E3855466-F60C-E047-8F68-A6B77EE45032}"/>
                </a:ext>
              </a:extLst>
            </p:cNvPr>
            <p:cNvPicPr/>
            <p:nvPr/>
          </p:nvPicPr>
          <p:blipFill>
            <a:blip r:embed="rId24"/>
            <a:stretch>
              <a:fillRect/>
            </a:stretch>
          </p:blipFill>
          <p:spPr>
            <a:xfrm>
              <a:off x="31441390" y="16002000"/>
              <a:ext cx="1833245" cy="1828800"/>
            </a:xfrm>
            <a:prstGeom prst="rect">
              <a:avLst/>
            </a:prstGeom>
          </p:spPr>
        </p:pic>
        <p:pic>
          <p:nvPicPr>
            <p:cNvPr id="149" name="图片 9">
              <a:extLst>
                <a:ext uri="{FF2B5EF4-FFF2-40B4-BE49-F238E27FC236}">
                  <a16:creationId xmlns:a16="http://schemas.microsoft.com/office/drawing/2014/main" id="{E000B331-3333-DB4A-B236-CC5B3B390F31}"/>
                </a:ext>
              </a:extLst>
            </p:cNvPr>
            <p:cNvPicPr/>
            <p:nvPr/>
          </p:nvPicPr>
          <p:blipFill>
            <a:blip r:embed="rId25"/>
            <a:stretch>
              <a:fillRect/>
            </a:stretch>
          </p:blipFill>
          <p:spPr>
            <a:xfrm>
              <a:off x="29636085" y="16002000"/>
              <a:ext cx="1828800" cy="1828800"/>
            </a:xfrm>
            <a:prstGeom prst="rect">
              <a:avLst/>
            </a:prstGeom>
          </p:spPr>
        </p:pic>
        <p:pic>
          <p:nvPicPr>
            <p:cNvPr id="153" name="图片 1" descr="A view of a city at night&#10;&#10;Description automatically generated">
              <a:extLst>
                <a:ext uri="{FF2B5EF4-FFF2-40B4-BE49-F238E27FC236}">
                  <a16:creationId xmlns:a16="http://schemas.microsoft.com/office/drawing/2014/main" id="{A9039FEE-4610-C74D-97B5-024475731CA1}"/>
                </a:ext>
              </a:extLst>
            </p:cNvPr>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27814705" y="16002000"/>
              <a:ext cx="1828800" cy="1828800"/>
            </a:xfrm>
            <a:prstGeom prst="rect">
              <a:avLst/>
            </a:prstGeom>
            <a:noFill/>
            <a:ln>
              <a:noFill/>
            </a:ln>
          </p:spPr>
        </p:pic>
      </p:grpSp>
    </p:spTree>
    <p:extLst>
      <p:ext uri="{BB962C8B-B14F-4D97-AF65-F5344CB8AC3E}">
        <p14:creationId xmlns:p14="http://schemas.microsoft.com/office/powerpoint/2010/main" val="107008187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1024</TotalTime>
  <Words>580</Words>
  <Application>Microsoft Macintosh PowerPoint</Application>
  <PresentationFormat>Custom</PresentationFormat>
  <Paragraphs>62</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Encode Sans Normal Black</vt:lpstr>
      <vt:lpstr>Open Sans</vt:lpstr>
      <vt:lpstr>Uni Sans Book</vt:lpstr>
      <vt:lpstr>Arial</vt:lpstr>
      <vt:lpstr>Calibri</vt:lpstr>
      <vt:lpstr>Calibri Light</vt:lpstr>
      <vt:lpstr>Cambria Math</vt:lpstr>
      <vt:lpstr>Office Theme</vt:lpstr>
      <vt:lpstr>Neural Style Transfer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HERE</dc:title>
  <dc:creator>Jinlin Xiang</dc:creator>
  <cp:lastModifiedBy>Jinlin Xiang</cp:lastModifiedBy>
  <cp:revision>12</cp:revision>
  <dcterms:created xsi:type="dcterms:W3CDTF">2019-12-01T19:51:36Z</dcterms:created>
  <dcterms:modified xsi:type="dcterms:W3CDTF">2019-12-03T03:57:21Z</dcterms:modified>
</cp:coreProperties>
</file>

<file path=docProps/thumbnail.jpeg>
</file>